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notesMasterIdLst>
    <p:notesMasterId r:id="rId59"/>
  </p:notesMasterIdLst>
  <p:sldIdLst>
    <p:sldId id="257" r:id="rId2"/>
    <p:sldId id="259" r:id="rId3"/>
    <p:sldId id="315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81" r:id="rId21"/>
    <p:sldId id="285" r:id="rId22"/>
    <p:sldId id="277" r:id="rId23"/>
    <p:sldId id="278" r:id="rId24"/>
    <p:sldId id="280" r:id="rId25"/>
    <p:sldId id="279" r:id="rId26"/>
    <p:sldId id="284" r:id="rId27"/>
    <p:sldId id="286" r:id="rId28"/>
    <p:sldId id="288" r:id="rId29"/>
    <p:sldId id="287" r:id="rId30"/>
    <p:sldId id="289" r:id="rId31"/>
    <p:sldId id="290" r:id="rId32"/>
    <p:sldId id="291" r:id="rId33"/>
    <p:sldId id="292" r:id="rId34"/>
    <p:sldId id="317" r:id="rId35"/>
    <p:sldId id="294" r:id="rId36"/>
    <p:sldId id="318" r:id="rId37"/>
    <p:sldId id="293" r:id="rId38"/>
    <p:sldId id="296" r:id="rId39"/>
    <p:sldId id="295" r:id="rId40"/>
    <p:sldId id="297" r:id="rId41"/>
    <p:sldId id="298" r:id="rId42"/>
    <p:sldId id="299" r:id="rId43"/>
    <p:sldId id="305" r:id="rId44"/>
    <p:sldId id="301" r:id="rId45"/>
    <p:sldId id="302" r:id="rId46"/>
    <p:sldId id="303" r:id="rId47"/>
    <p:sldId id="304" r:id="rId48"/>
    <p:sldId id="300" r:id="rId49"/>
    <p:sldId id="314" r:id="rId50"/>
    <p:sldId id="307" r:id="rId51"/>
    <p:sldId id="308" r:id="rId52"/>
    <p:sldId id="309" r:id="rId53"/>
    <p:sldId id="310" r:id="rId54"/>
    <p:sldId id="311" r:id="rId55"/>
    <p:sldId id="316" r:id="rId56"/>
    <p:sldId id="313" r:id="rId57"/>
    <p:sldId id="312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178" autoAdjust="0"/>
  </p:normalViewPr>
  <p:slideViewPr>
    <p:cSldViewPr snapToGrid="0">
      <p:cViewPr varScale="1">
        <p:scale>
          <a:sx n="90" d="100"/>
          <a:sy n="90" d="100"/>
        </p:scale>
        <p:origin x="2250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0585B-8320-4998-991D-DD709D1C8BC2}" type="datetimeFigureOut">
              <a:rPr lang="zh-TW" altLang="en-US" smtClean="0"/>
              <a:t>2013/9/24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33AE2-26D4-4A22-954E-E8FF2E0A7DF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60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6522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建立的方法這個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Paper </a:t>
            </a:r>
            <a:r>
              <a:rPr lang="zh-TW" altLang="en-US" baseline="0" dirty="0" smtClean="0"/>
              <a:t>沒有實際提到，不過我有在後面補充，簡單來說，建立的方式是依據 </a:t>
            </a:r>
            <a:r>
              <a:rPr lang="en-US" altLang="zh-TW" baseline="0" dirty="0" smtClean="0"/>
              <a:t>First, Last, and Follow </a:t>
            </a:r>
            <a:r>
              <a:rPr lang="zh-TW" altLang="en-US" baseline="0" dirty="0" smtClean="0"/>
              <a:t>這三個函式建成的。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zh-TW" altLang="en-US" baseline="0" dirty="0" smtClean="0"/>
              <a:t>然後之後會證明說使用 </a:t>
            </a:r>
            <a:r>
              <a:rPr lang="en-US" altLang="zh-TW" baseline="0" dirty="0" smtClean="0"/>
              <a:t>First </a:t>
            </a:r>
            <a:r>
              <a:rPr lang="zh-TW" altLang="en-US" baseline="0" dirty="0" smtClean="0"/>
              <a:t>、</a:t>
            </a:r>
            <a:r>
              <a:rPr lang="en-US" altLang="zh-TW" baseline="0" dirty="0" smtClean="0"/>
              <a:t>Last </a:t>
            </a:r>
            <a:r>
              <a:rPr lang="zh-TW" altLang="en-US" baseline="0" dirty="0" smtClean="0"/>
              <a:t>、</a:t>
            </a:r>
            <a:r>
              <a:rPr lang="en-US" altLang="zh-TW" baseline="0" dirty="0" smtClean="0"/>
              <a:t>Follow </a:t>
            </a:r>
            <a:r>
              <a:rPr lang="zh-TW" altLang="en-US" baseline="0" dirty="0" smtClean="0"/>
              <a:t>確實可以建立 </a:t>
            </a:r>
            <a:r>
              <a:rPr lang="en-US" altLang="zh-TW" baseline="0" dirty="0" smtClean="0"/>
              <a:t>RE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2703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256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本來想要用打的，不過數學符號太麻煩了，所以放棄了。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87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146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延伸的部分可能會看到頭暈眼花，不過其實只要知道這些延伸的部分都是由三個最基本的符號組成的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285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這是從一本書節錄來的內容，大概講述如何由 </a:t>
            </a:r>
            <a:r>
              <a:rPr lang="en-US" altLang="zh-TW" dirty="0" smtClean="0"/>
              <a:t>First</a:t>
            </a:r>
            <a:r>
              <a:rPr lang="en-US" altLang="zh-TW" baseline="0" dirty="0" smtClean="0"/>
              <a:t>, Follow, Last </a:t>
            </a:r>
            <a:r>
              <a:rPr lang="zh-TW" altLang="en-US" baseline="0" dirty="0" smtClean="0"/>
              <a:t>建立 </a:t>
            </a:r>
            <a:r>
              <a:rPr lang="en-US" altLang="zh-TW" baseline="0" dirty="0" smtClean="0"/>
              <a:t>NFA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065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所有可行的下一個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state</a:t>
            </a:r>
            <a:r>
              <a:rPr lang="zh-TW" altLang="en-US" baseline="0" dirty="0" smtClean="0"/>
              <a:t>，從 </a:t>
            </a:r>
            <a:r>
              <a:rPr lang="en-US" altLang="zh-TW" baseline="0" dirty="0" smtClean="0"/>
              <a:t>State 1 </a:t>
            </a:r>
            <a:r>
              <a:rPr lang="zh-TW" altLang="en-US" baseline="0" dirty="0" smtClean="0"/>
              <a:t>開始數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輸入 </a:t>
            </a:r>
            <a:r>
              <a:rPr lang="en-US" altLang="zh-TW" dirty="0" smtClean="0"/>
              <a:t>2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進的下一個 </a:t>
            </a:r>
            <a:r>
              <a:rPr lang="en-US" altLang="zh-TW" baseline="0" dirty="0" smtClean="0"/>
              <a:t>State </a:t>
            </a:r>
            <a:r>
              <a:rPr lang="zh-TW" altLang="en-US" baseline="0" dirty="0" smtClean="0"/>
              <a:t>有 </a:t>
            </a:r>
            <a:r>
              <a:rPr lang="en-US" altLang="zh-TW" baseline="0" dirty="0" smtClean="0"/>
              <a:t>state5, state8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9720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所有可行的下一個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state</a:t>
            </a:r>
            <a:r>
              <a:rPr lang="zh-TW" altLang="en-US" baseline="0" dirty="0" smtClean="0"/>
              <a:t>，從 </a:t>
            </a:r>
            <a:r>
              <a:rPr lang="en-US" altLang="zh-TW" baseline="0" dirty="0" smtClean="0"/>
              <a:t>State 1 </a:t>
            </a:r>
            <a:r>
              <a:rPr lang="zh-TW" altLang="en-US" baseline="0" dirty="0" smtClean="0"/>
              <a:t>開始數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輸入 </a:t>
            </a:r>
            <a:r>
              <a:rPr lang="en-US" altLang="zh-TW" dirty="0" smtClean="0"/>
              <a:t>A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能</a:t>
            </a:r>
            <a:r>
              <a:rPr lang="zh-TW" altLang="en-US" dirty="0" smtClean="0"/>
              <a:t>進的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State </a:t>
            </a:r>
            <a:r>
              <a:rPr lang="zh-TW" altLang="en-US" baseline="0" dirty="0" smtClean="0"/>
              <a:t>有 </a:t>
            </a:r>
            <a:r>
              <a:rPr lang="en-US" altLang="zh-TW" baseline="0" dirty="0" smtClean="0"/>
              <a:t>State1, State4, State5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7491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查看是不是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x </a:t>
            </a:r>
            <a:r>
              <a:rPr lang="zh-TW" altLang="en-US" baseline="0" dirty="0" smtClean="0"/>
              <a:t>的下一個 </a:t>
            </a:r>
            <a:r>
              <a:rPr lang="en-US" altLang="zh-TW" baseline="0" dirty="0" smtClean="0"/>
              <a:t>State</a:t>
            </a:r>
            <a:r>
              <a:rPr lang="zh-TW" altLang="en-US" baseline="0" dirty="0" smtClean="0"/>
              <a:t>，從 </a:t>
            </a:r>
            <a:r>
              <a:rPr lang="en-US" altLang="zh-TW" baseline="0" dirty="0" smtClean="0"/>
              <a:t>State 1 </a:t>
            </a:r>
            <a:r>
              <a:rPr lang="zh-TW" altLang="en-US" baseline="0" dirty="0" smtClean="0"/>
              <a:t>開始數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左上角的迴圈是將所有的 </a:t>
            </a:r>
            <a:r>
              <a:rPr lang="en-US" altLang="zh-TW" baseline="0" dirty="0" smtClean="0"/>
              <a:t>active state OR </a:t>
            </a:r>
            <a:r>
              <a:rPr lang="zh-TW" altLang="en-US" baseline="0" dirty="0" smtClean="0"/>
              <a:t>起來再和下一個可行的 </a:t>
            </a:r>
            <a:r>
              <a:rPr lang="en-US" altLang="zh-TW" baseline="0" dirty="0" smtClean="0"/>
              <a:t>State AND </a:t>
            </a:r>
            <a:r>
              <a:rPr lang="zh-TW" altLang="en-US" baseline="0" dirty="0" smtClean="0"/>
              <a:t>起來</a:t>
            </a:r>
            <a:r>
              <a:rPr lang="en-US" altLang="zh-TW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左上角的迴圈是可能不只有一個 </a:t>
            </a:r>
            <a:r>
              <a:rPr lang="en-US" altLang="zh-TW" baseline="0" dirty="0" smtClean="0"/>
              <a:t>Active State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其實比較像是 </a:t>
            </a:r>
            <a:r>
              <a:rPr lang="en-US" altLang="zh-TW" baseline="0" dirty="0" smtClean="0"/>
              <a:t>Shift And</a:t>
            </a:r>
          </a:p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878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就是指那個迴圈預先算好，雖然可以省去迴圈的動作，但卻會多花費很多 </a:t>
            </a:r>
            <a:r>
              <a:rPr lang="en-US" altLang="zh-TW" dirty="0" smtClean="0"/>
              <a:t>memory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828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說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DPI </a:t>
            </a:r>
            <a:r>
              <a:rPr lang="zh-TW" altLang="en-US" baseline="0" dirty="0" smtClean="0"/>
              <a:t>很重要，而其搜尋是用 </a:t>
            </a:r>
            <a:r>
              <a:rPr lang="en-US" altLang="zh-TW" baseline="0" dirty="0" smtClean="0"/>
              <a:t>RE </a:t>
            </a:r>
            <a:r>
              <a:rPr lang="zh-TW" altLang="en-US" baseline="0" dirty="0" smtClean="0"/>
              <a:t>做的，然後需要很好的效能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這篇是想在</a:t>
            </a:r>
            <a:r>
              <a:rPr lang="zh-TW" altLang="en-US" baseline="0" dirty="0" smtClean="0"/>
              <a:t>硬體上做，所以說了純軟體的壞話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838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如果想要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Generalize </a:t>
            </a:r>
            <a:r>
              <a:rPr lang="zh-TW" altLang="en-US" baseline="0" dirty="0" smtClean="0"/>
              <a:t>成一次多個字元該如何做？</a:t>
            </a:r>
            <a:endParaRPr lang="en-US" altLang="zh-TW" dirty="0" smtClean="0"/>
          </a:p>
          <a:p>
            <a:r>
              <a:rPr lang="zh-TW" altLang="en-US" dirty="0" smtClean="0"/>
              <a:t>提了一個方法，但接下來一連串的證明說這個方法不可行，不過我們直接舉例說這個方法確實是不行的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1122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說明了要知道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input </a:t>
            </a:r>
            <a:r>
              <a:rPr lang="zh-TW" altLang="en-US" baseline="0" dirty="0" smtClean="0"/>
              <a:t>前，還要知道目前的 </a:t>
            </a:r>
            <a:r>
              <a:rPr lang="en-US" altLang="zh-TW" baseline="0" dirty="0" smtClean="0"/>
              <a:t>Active State</a:t>
            </a:r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(K, active state)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26514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有底線代表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accepted state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685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有底線代表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accepted state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255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有底線代表</a:t>
            </a:r>
            <a:r>
              <a:rPr lang="zh-TW" altLang="en-US" baseline="0" dirty="0" smtClean="0"/>
              <a:t> </a:t>
            </a:r>
            <a:r>
              <a:rPr lang="en-US" altLang="zh-TW" baseline="0" smtClean="0"/>
              <a:t>accepted state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687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有底線代表</a:t>
            </a:r>
            <a:r>
              <a:rPr lang="zh-TW" altLang="en-US" baseline="0" dirty="0" smtClean="0"/>
              <a:t> </a:t>
            </a:r>
            <a:r>
              <a:rPr lang="en-US" altLang="zh-TW" baseline="0" smtClean="0"/>
              <a:t>accepted state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01892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有底線代表</a:t>
            </a:r>
            <a:r>
              <a:rPr lang="zh-TW" altLang="en-US" baseline="0" dirty="0" smtClean="0"/>
              <a:t> </a:t>
            </a:r>
            <a:r>
              <a:rPr lang="en-US" altLang="zh-TW" baseline="0" smtClean="0"/>
              <a:t>accepted state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296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有底線代表</a:t>
            </a:r>
            <a:r>
              <a:rPr lang="zh-TW" altLang="en-US" baseline="0" dirty="0" smtClean="0"/>
              <a:t> </a:t>
            </a:r>
            <a:r>
              <a:rPr lang="en-US" altLang="zh-TW" baseline="0" smtClean="0"/>
              <a:t>accepted state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595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這篇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Paper </a:t>
            </a:r>
            <a:r>
              <a:rPr lang="zh-TW" altLang="en-US" baseline="0" dirty="0" smtClean="0"/>
              <a:t>我只有時間大概看一下，大致也是用遞迴的方式暴力找出所有的結果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3834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 </a:t>
            </a:r>
            <a:r>
              <a:rPr lang="en-US" altLang="zh-TW" dirty="0" smtClean="0"/>
              <a:t>input T </a:t>
            </a:r>
            <a:r>
              <a:rPr lang="zh-TW" altLang="en-US" dirty="0" smtClean="0"/>
              <a:t>不是 </a:t>
            </a:r>
            <a:r>
              <a:rPr lang="en-US" altLang="zh-TW" dirty="0" smtClean="0"/>
              <a:t>K </a:t>
            </a:r>
            <a:r>
              <a:rPr lang="zh-TW" altLang="en-US" dirty="0" smtClean="0"/>
              <a:t>的整數倍怎麼辦？</a:t>
            </a:r>
            <a:r>
              <a:rPr lang="zh-TW" altLang="en-US" baseline="0" dirty="0" smtClean="0"/>
              <a:t> 那就自己補上</a:t>
            </a:r>
            <a:endParaRPr lang="en-US" altLang="zh-TW" baseline="0" dirty="0" smtClean="0"/>
          </a:p>
          <a:p>
            <a:r>
              <a:rPr lang="zh-TW" altLang="en-US" baseline="0" dirty="0" smtClean="0"/>
              <a:t>補上不是會產生 </a:t>
            </a:r>
            <a:r>
              <a:rPr lang="en-US" altLang="zh-TW" baseline="0" dirty="0" smtClean="0"/>
              <a:t>false positive </a:t>
            </a:r>
            <a:r>
              <a:rPr lang="zh-TW" altLang="en-US" baseline="0" dirty="0" smtClean="0"/>
              <a:t>嗎？ 沒關係，因為補上的自己知道。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197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處理 </a:t>
            </a:r>
            <a:r>
              <a:rPr lang="en-US" altLang="zh-TW" dirty="0" smtClean="0"/>
              <a:t>Regular Expression </a:t>
            </a:r>
            <a:r>
              <a:rPr lang="zh-TW" altLang="en-US" dirty="0" smtClean="0"/>
              <a:t>時，通常會先經過幾個步驟：建成 </a:t>
            </a:r>
            <a:r>
              <a:rPr lang="en-US" altLang="zh-TW" dirty="0" smtClean="0"/>
              <a:t>Parse</a:t>
            </a:r>
            <a:r>
              <a:rPr lang="en-US" altLang="zh-TW" baseline="0" dirty="0" smtClean="0"/>
              <a:t> Tree </a:t>
            </a:r>
            <a:r>
              <a:rPr lang="zh-TW" altLang="en-US" baseline="0" dirty="0" smtClean="0"/>
              <a:t>後，再建成 </a:t>
            </a:r>
            <a:r>
              <a:rPr lang="en-US" altLang="zh-TW" baseline="0" dirty="0" smtClean="0"/>
              <a:t>NFA</a:t>
            </a:r>
            <a:r>
              <a:rPr lang="zh-TW" altLang="en-US" baseline="0" dirty="0" smtClean="0"/>
              <a:t>，而 </a:t>
            </a:r>
            <a:r>
              <a:rPr lang="en-US" altLang="zh-TW" baseline="0" dirty="0" smtClean="0"/>
              <a:t>NFA </a:t>
            </a:r>
            <a:r>
              <a:rPr lang="zh-TW" altLang="en-US" baseline="0" dirty="0" smtClean="0"/>
              <a:t>又可以轉成等價的 </a:t>
            </a:r>
            <a:r>
              <a:rPr lang="en-US" altLang="zh-TW" baseline="0" dirty="0" smtClean="0"/>
              <a:t>DFA </a:t>
            </a:r>
          </a:p>
          <a:p>
            <a:r>
              <a:rPr lang="zh-TW" altLang="en-US" baseline="0" dirty="0" smtClean="0"/>
              <a:t>搜尋時，可以使用直接使用 </a:t>
            </a:r>
            <a:r>
              <a:rPr lang="en-US" altLang="zh-TW" baseline="0" dirty="0" smtClean="0"/>
              <a:t>NFA </a:t>
            </a:r>
            <a:r>
              <a:rPr lang="zh-TW" altLang="en-US" baseline="0" dirty="0" smtClean="0"/>
              <a:t>或轉成 </a:t>
            </a:r>
            <a:r>
              <a:rPr lang="en-US" altLang="zh-TW" baseline="0" dirty="0" smtClean="0"/>
              <a:t>DFA</a:t>
            </a:r>
            <a:r>
              <a:rPr lang="zh-TW" altLang="en-US" baseline="0" dirty="0" smtClean="0"/>
              <a:t> 再處理。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NFA </a:t>
            </a:r>
            <a:r>
              <a:rPr lang="zh-TW" altLang="en-US" baseline="0" dirty="0" smtClean="0"/>
              <a:t>的缺點是搜尋速度較慢，而 </a:t>
            </a:r>
            <a:r>
              <a:rPr lang="en-US" altLang="zh-TW" baseline="0" dirty="0" smtClean="0"/>
              <a:t>DFA</a:t>
            </a:r>
            <a:r>
              <a:rPr lang="zh-TW" altLang="en-US" baseline="0" dirty="0" smtClean="0"/>
              <a:t>的缺點是所需要記憶體較多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1181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除了舉例外，再補充一個減少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G-NFA state </a:t>
            </a:r>
            <a:r>
              <a:rPr lang="zh-TW" altLang="en-US" baseline="0" dirty="0" smtClean="0"/>
              <a:t>數的方式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4442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另一個例子其實差不多，之所以要提這個兩</a:t>
            </a:r>
            <a:r>
              <a:rPr lang="zh-TW" altLang="en-US" baseline="0" dirty="0" smtClean="0"/>
              <a:t>例子是為了說明 </a:t>
            </a:r>
            <a:r>
              <a:rPr lang="en-US" altLang="zh-TW" baseline="0" dirty="0" smtClean="0"/>
              <a:t>performance </a:t>
            </a:r>
            <a:r>
              <a:rPr lang="zh-TW" altLang="en-US" baseline="0" dirty="0" smtClean="0"/>
              <a:t>用的，</a:t>
            </a:r>
            <a:endParaRPr lang="en-US" altLang="zh-TW" baseline="0" dirty="0" smtClean="0"/>
          </a:p>
          <a:p>
            <a:r>
              <a:rPr lang="zh-TW" altLang="en-US" baseline="0" dirty="0" smtClean="0"/>
              <a:t>因為 </a:t>
            </a:r>
            <a:r>
              <a:rPr lang="en-US" altLang="zh-TW" baseline="0" dirty="0" smtClean="0"/>
              <a:t>RE pattern </a:t>
            </a:r>
            <a:r>
              <a:rPr lang="zh-TW" altLang="en-US" baseline="0" dirty="0" smtClean="0"/>
              <a:t>不同，差異也很大。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799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這是一個使用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NFA </a:t>
            </a:r>
            <a:r>
              <a:rPr lang="zh-TW" altLang="en-US" baseline="0" dirty="0" smtClean="0"/>
              <a:t>的方法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使用 </a:t>
            </a:r>
            <a:r>
              <a:rPr lang="en-US" altLang="zh-TW" baseline="0" dirty="0" err="1" smtClean="0"/>
              <a:t>Glulshkov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的方式實作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為了增加效能，可以一次讀多個字元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927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這篇的目的是希望結合 </a:t>
            </a:r>
            <a:r>
              <a:rPr lang="en-US" altLang="zh-TW" baseline="0" dirty="0" smtClean="0"/>
              <a:t>Shift-Or </a:t>
            </a:r>
            <a:r>
              <a:rPr lang="en-US" altLang="zh-TW" baseline="0" dirty="0" err="1" smtClean="0"/>
              <a:t>Alg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和 </a:t>
            </a:r>
            <a:r>
              <a:rPr lang="en-US" altLang="zh-TW" baseline="0" dirty="0" err="1" smtClean="0"/>
              <a:t>Glushkov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兩個方法，讓 </a:t>
            </a:r>
            <a:r>
              <a:rPr lang="en-US" altLang="zh-TW" baseline="0" dirty="0" smtClean="0"/>
              <a:t>Shift-Or </a:t>
            </a:r>
            <a:r>
              <a:rPr lang="en-US" altLang="zh-TW" baseline="0" dirty="0" err="1" smtClean="0"/>
              <a:t>alg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可以支援 </a:t>
            </a:r>
            <a:r>
              <a:rPr lang="en-US" altLang="zh-TW" baseline="0" dirty="0" smtClean="0"/>
              <a:t>FA</a:t>
            </a:r>
            <a:r>
              <a:rPr lang="zh-TW" altLang="en-US" baseline="0" dirty="0" smtClean="0"/>
              <a:t>。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可是這篇把 </a:t>
            </a:r>
            <a:r>
              <a:rPr lang="en-US" altLang="zh-TW" baseline="0" dirty="0" smtClean="0"/>
              <a:t>Shift-Or </a:t>
            </a:r>
            <a:r>
              <a:rPr lang="zh-TW" altLang="en-US" baseline="0" dirty="0" smtClean="0"/>
              <a:t>當常識了，所以我補充一下</a:t>
            </a:r>
            <a:r>
              <a:rPr lang="zh-TW" altLang="en-US" dirty="0" smtClean="0"/>
              <a:t> </a:t>
            </a:r>
            <a:r>
              <a:rPr lang="en-US" altLang="zh-TW" dirty="0" smtClean="0"/>
              <a:t>shift</a:t>
            </a:r>
            <a:r>
              <a:rPr lang="en-US" altLang="zh-TW" baseline="0" dirty="0" smtClean="0"/>
              <a:t>-or </a:t>
            </a:r>
            <a:r>
              <a:rPr lang="zh-TW" altLang="en-US" baseline="0" dirty="0" smtClean="0"/>
              <a:t>的方法</a:t>
            </a: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000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dirty="0" smtClean="0"/>
              <a:t>剛剛是幫忙複習，但這篇的視角是左右相反</a:t>
            </a:r>
            <a:endParaRPr lang="en-US" altLang="zh-TW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zh-TW" altLang="en-US" baseline="0" dirty="0" smtClean="0"/>
              <a:t>這裡 </a:t>
            </a:r>
            <a:r>
              <a:rPr lang="en-US" altLang="zh-TW" baseline="0" dirty="0" smtClean="0"/>
              <a:t>R </a:t>
            </a:r>
            <a:r>
              <a:rPr lang="zh-TW" altLang="en-US" baseline="0" dirty="0" smtClean="0"/>
              <a:t>對應 </a:t>
            </a:r>
            <a:r>
              <a:rPr lang="en-US" altLang="zh-TW" baseline="0" dirty="0" smtClean="0"/>
              <a:t>State</a:t>
            </a:r>
            <a:r>
              <a:rPr lang="zh-TW" altLang="en-US" baseline="0" dirty="0" smtClean="0"/>
              <a:t>，</a:t>
            </a:r>
            <a:r>
              <a:rPr lang="en-US" altLang="zh-TW" baseline="0" dirty="0" smtClean="0"/>
              <a:t>S </a:t>
            </a:r>
            <a:r>
              <a:rPr lang="zh-TW" altLang="en-US" baseline="0" dirty="0" smtClean="0"/>
              <a:t>對應 </a:t>
            </a:r>
            <a:r>
              <a:rPr lang="en-US" altLang="zh-TW" baseline="0" dirty="0" smtClean="0"/>
              <a:t>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829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因為不知道怎麼用數學符號讓人理解，所以用畫的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407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先在有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Label </a:t>
            </a:r>
            <a:r>
              <a:rPr lang="zh-TW" altLang="en-US" baseline="0" dirty="0" smtClean="0"/>
              <a:t>的形式建 </a:t>
            </a:r>
            <a:r>
              <a:rPr lang="en-US" altLang="zh-TW" baseline="0" dirty="0" smtClean="0"/>
              <a:t>NFA </a:t>
            </a:r>
            <a:r>
              <a:rPr lang="zh-TW" altLang="en-US" baseline="0" dirty="0" smtClean="0"/>
              <a:t>，再轉成沒有 </a:t>
            </a:r>
            <a:r>
              <a:rPr lang="en-US" altLang="zh-TW" baseline="0" dirty="0" smtClean="0"/>
              <a:t>Label </a:t>
            </a:r>
            <a:r>
              <a:rPr lang="zh-TW" altLang="en-US" baseline="0" dirty="0" smtClean="0"/>
              <a:t>的形式。</a:t>
            </a:r>
            <a:endParaRPr lang="en-US" altLang="zh-TW" baseline="0" dirty="0" smtClean="0"/>
          </a:p>
          <a:p>
            <a:r>
              <a:rPr lang="en-US" altLang="zh-TW" baseline="0" dirty="0" smtClean="0"/>
              <a:t>Label </a:t>
            </a:r>
            <a:r>
              <a:rPr lang="zh-TW" altLang="en-US" baseline="0" dirty="0" smtClean="0"/>
              <a:t>的 </a:t>
            </a:r>
            <a:r>
              <a:rPr lang="en-US" altLang="zh-TW" baseline="0" dirty="0" smtClean="0"/>
              <a:t>NFA </a:t>
            </a:r>
            <a:r>
              <a:rPr lang="zh-TW" altLang="en-US" baseline="0" dirty="0" smtClean="0"/>
              <a:t>和 沒有 </a:t>
            </a:r>
            <a:r>
              <a:rPr lang="en-US" altLang="zh-TW" baseline="0" dirty="0" smtClean="0"/>
              <a:t>Label </a:t>
            </a:r>
            <a:r>
              <a:rPr lang="zh-TW" altLang="en-US" baseline="0" dirty="0" smtClean="0"/>
              <a:t>的 </a:t>
            </a:r>
            <a:r>
              <a:rPr lang="en-US" altLang="zh-TW" baseline="0" dirty="0" smtClean="0"/>
              <a:t>NFA </a:t>
            </a:r>
            <a:r>
              <a:rPr lang="zh-TW" altLang="en-US" baseline="0" dirty="0" smtClean="0"/>
              <a:t>是可以直接對應的。</a:t>
            </a:r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20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33AE2-26D4-4A22-954E-E8FF2E0A7DF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3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977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2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4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3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08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4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60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9/24/2013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8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7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67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8277606" cy="160934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Hardware Architecture for High-Performance Regular Expression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33" y="2477693"/>
            <a:ext cx="7336457" cy="2910580"/>
          </a:xfrm>
        </p:spPr>
        <p:txBody>
          <a:bodyPr>
            <a:normAutofit/>
          </a:bodyPr>
          <a:lstStyle/>
          <a:p>
            <a:r>
              <a:rPr lang="en-US" altLang="zh-TW" sz="1500" dirty="0"/>
              <a:t>Author: </a:t>
            </a:r>
            <a:r>
              <a:rPr lang="en-US" altLang="zh-TW" sz="1500" dirty="0" err="1" smtClean="0"/>
              <a:t>Tsern-Huei</a:t>
            </a:r>
            <a:r>
              <a:rPr lang="en-US" altLang="zh-TW" sz="1500" dirty="0" smtClean="0"/>
              <a:t> Lee</a:t>
            </a:r>
            <a:endParaRPr lang="en-US" altLang="zh-TW" sz="1500" dirty="0"/>
          </a:p>
          <a:p>
            <a:r>
              <a:rPr lang="en-US" altLang="zh-TW" sz="1500" dirty="0"/>
              <a:t>Publisher: </a:t>
            </a:r>
            <a:r>
              <a:rPr lang="en-US" altLang="zh-TW" sz="1500" dirty="0" smtClean="0"/>
              <a:t>2009 IEEE </a:t>
            </a:r>
            <a:r>
              <a:rPr lang="en-US" altLang="zh-TW" sz="1500" dirty="0" err="1" smtClean="0"/>
              <a:t>Transation</a:t>
            </a:r>
            <a:r>
              <a:rPr lang="en-US" altLang="zh-TW" sz="1500" dirty="0" smtClean="0"/>
              <a:t> on Computers</a:t>
            </a:r>
            <a:endParaRPr lang="en-US" altLang="zh-TW" sz="1500" dirty="0"/>
          </a:p>
          <a:p>
            <a:r>
              <a:rPr lang="en-US" altLang="zh-TW" sz="1500" dirty="0"/>
              <a:t>Presenter: Yuen-</a:t>
            </a:r>
            <a:r>
              <a:rPr lang="en-US" altLang="zh-TW" sz="1500" dirty="0" err="1"/>
              <a:t>Shuo</a:t>
            </a:r>
            <a:r>
              <a:rPr lang="en-US" altLang="zh-TW" sz="1500" dirty="0"/>
              <a:t> Li</a:t>
            </a:r>
          </a:p>
          <a:p>
            <a:r>
              <a:rPr lang="en-US" altLang="zh-TW" sz="1500" dirty="0"/>
              <a:t>Date: </a:t>
            </a:r>
            <a:r>
              <a:rPr lang="en-US" altLang="zh-TW" sz="1500" dirty="0" smtClean="0"/>
              <a:t>2013/09/18</a:t>
            </a:r>
            <a:endParaRPr lang="zh-TW" altLang="en-US" sz="1500" dirty="0"/>
          </a:p>
          <a:p>
            <a:endParaRPr lang="zh-TW" alt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817088" y="4240200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26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3259582" y="4240200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00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2717321" y="4240200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56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2167748" y="4238009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213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614856" y="4238009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408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1072594" y="4240200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4231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516215" y="4240200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29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-31899" y="4240200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42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-575619" y="4240200"/>
          <a:ext cx="5508000" cy="368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6864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  <p:sp>
        <p:nvSpPr>
          <p:cNvPr id="7" name="向下箭號 6"/>
          <p:cNvSpPr/>
          <p:nvPr/>
        </p:nvSpPr>
        <p:spPr>
          <a:xfrm>
            <a:off x="2220913" y="3296093"/>
            <a:ext cx="248954" cy="446567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047351" y="2542565"/>
            <a:ext cx="3792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match at the end of the text is indicated by the value 0 in the leftmost bit of the state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65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complexity of the search time in the worst and average case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𝑚𝑏</m:t>
                                </m:r>
                              </m:num>
                              <m:den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TW" dirty="0" smtClean="0"/>
                  <a:t>, where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𝑚𝑏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TW" dirty="0" smtClean="0"/>
                  <a:t> is the time to compute a constant of operations on integers of </a:t>
                </a:r>
                <a:r>
                  <a:rPr lang="en-US" altLang="zh-TW" i="1" dirty="0" err="1" smtClean="0"/>
                  <a:t>mb</a:t>
                </a:r>
                <a:r>
                  <a:rPr lang="en-US" altLang="zh-TW" dirty="0" smtClean="0"/>
                  <a:t> bits using a word size of w bits.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92" t="-1504" r="-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3459296" y="4274544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m: pattern size</a:t>
            </a:r>
          </a:p>
          <a:p>
            <a:r>
              <a:rPr lang="en-US" altLang="zh-TW" dirty="0" smtClean="0"/>
              <a:t>w: word size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661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Deep </a:t>
            </a:r>
            <a:r>
              <a:rPr lang="en-US" altLang="zh-TW" dirty="0"/>
              <a:t>packet inspection is an important component </a:t>
            </a:r>
            <a:r>
              <a:rPr lang="en-US" altLang="zh-TW" dirty="0" smtClean="0"/>
              <a:t>in network </a:t>
            </a:r>
            <a:r>
              <a:rPr lang="en-US" altLang="zh-TW" dirty="0"/>
              <a:t>security </a:t>
            </a:r>
            <a:r>
              <a:rPr lang="en-US" altLang="zh-TW" dirty="0" smtClean="0"/>
              <a:t>appliances. </a:t>
            </a:r>
          </a:p>
          <a:p>
            <a:r>
              <a:rPr lang="en-US" altLang="zh-TW" dirty="0" smtClean="0"/>
              <a:t>The </a:t>
            </a:r>
            <a:r>
              <a:rPr lang="en-US" altLang="zh-TW" dirty="0"/>
              <a:t>function </a:t>
            </a:r>
            <a:r>
              <a:rPr lang="en-US" altLang="zh-TW" dirty="0" smtClean="0"/>
              <a:t>of deep </a:t>
            </a:r>
            <a:r>
              <a:rPr lang="en-US" altLang="zh-TW" dirty="0"/>
              <a:t>packet inspection is to search for predefined patterns </a:t>
            </a:r>
            <a:r>
              <a:rPr lang="en-US" altLang="zh-TW" dirty="0" smtClean="0"/>
              <a:t>in packet </a:t>
            </a:r>
            <a:r>
              <a:rPr lang="en-US" altLang="zh-TW" dirty="0"/>
              <a:t>payloads. </a:t>
            </a:r>
            <a:r>
              <a:rPr lang="en-US" altLang="zh-TW" dirty="0" smtClean="0"/>
              <a:t>It </a:t>
            </a:r>
            <a:r>
              <a:rPr lang="en-US" altLang="zh-TW" dirty="0"/>
              <a:t>is very time consuming especially </a:t>
            </a:r>
            <a:r>
              <a:rPr lang="en-US" altLang="zh-TW" dirty="0" smtClean="0"/>
              <a:t>when patterns </a:t>
            </a:r>
            <a:r>
              <a:rPr lang="en-US" altLang="zh-TW" dirty="0"/>
              <a:t>are specified with regular expressions. </a:t>
            </a:r>
            <a:endParaRPr lang="en-US" altLang="zh-TW" dirty="0" smtClean="0"/>
          </a:p>
          <a:p>
            <a:r>
              <a:rPr lang="en-US" altLang="zh-TW" dirty="0" smtClean="0"/>
              <a:t>According to some </a:t>
            </a:r>
            <a:r>
              <a:rPr lang="en-US" altLang="zh-TW" dirty="0"/>
              <a:t>report [3], the pattern matching module can </a:t>
            </a:r>
            <a:r>
              <a:rPr lang="en-US" altLang="zh-TW" dirty="0" smtClean="0"/>
              <a:t>consume up </a:t>
            </a:r>
            <a:r>
              <a:rPr lang="en-US" altLang="zh-TW" dirty="0"/>
              <a:t>to 70 percent of CPU computation power in an </a:t>
            </a:r>
            <a:r>
              <a:rPr lang="en-US" altLang="zh-TW" dirty="0" smtClean="0"/>
              <a:t>intrusion detection </a:t>
            </a:r>
            <a:r>
              <a:rPr lang="en-US" altLang="zh-TW" dirty="0"/>
              <a:t>system.  </a:t>
            </a:r>
            <a:r>
              <a:rPr lang="en-US" altLang="zh-TW" dirty="0" smtClean="0"/>
              <a:t>As a consequence, pure software-based pattern matching is not suitable for high-speed networks.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22177" y="6033700"/>
            <a:ext cx="68996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/>
              <a:t>[3</a:t>
            </a:r>
            <a:r>
              <a:rPr lang="en-US" altLang="zh-TW" sz="1200" dirty="0" smtClean="0"/>
              <a:t>]</a:t>
            </a:r>
            <a:r>
              <a:rPr lang="en-US" altLang="zh-TW" sz="1200" dirty="0"/>
              <a:t> </a:t>
            </a:r>
            <a:r>
              <a:rPr lang="en-US" altLang="zh-TW" sz="1200" dirty="0" smtClean="0"/>
              <a:t>Deterministic Memory-Efficient </a:t>
            </a:r>
            <a:r>
              <a:rPr lang="en-US" altLang="zh-TW" sz="1200" dirty="0"/>
              <a:t>String Matching Algorithms for </a:t>
            </a:r>
            <a:r>
              <a:rPr lang="en-US" altLang="zh-TW" sz="1200" dirty="0" smtClean="0"/>
              <a:t>Intrusion Detection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64982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Shift-OR approach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3633" y="2093976"/>
            <a:ext cx="5535133" cy="401524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536487" y="2035178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 =&gt; T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513874" y="2345712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R=&gt; State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721203" y="4572000"/>
            <a:ext cx="28729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100101 =&gt; 010010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110011  OR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          110011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 flipH="1" flipV="1">
            <a:off x="6914800" y="5164532"/>
            <a:ext cx="167930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74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state some well-known properties of the G-NFA.</a:t>
            </a:r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2497624" y="3645856"/>
            <a:ext cx="510363" cy="5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656033" y="3645856"/>
            <a:ext cx="510363" cy="5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stCxn id="4" idx="6"/>
            <a:endCxn id="5" idx="2"/>
          </p:cNvCxnSpPr>
          <p:nvPr/>
        </p:nvCxnSpPr>
        <p:spPr>
          <a:xfrm>
            <a:off x="3007987" y="3901456"/>
            <a:ext cx="164804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554401" y="3322690"/>
                <a:ext cx="5552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3600" i="1"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401" y="3322690"/>
                <a:ext cx="555217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乘號 8"/>
          <p:cNvSpPr/>
          <p:nvPr/>
        </p:nvSpPr>
        <p:spPr>
          <a:xfrm>
            <a:off x="3832009" y="3713420"/>
            <a:ext cx="502389" cy="511202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2450634" y="5170304"/>
            <a:ext cx="510363" cy="5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4009466" y="5164778"/>
            <a:ext cx="510363" cy="5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/>
          <p:cNvCxnSpPr>
            <a:stCxn id="10" idx="6"/>
          </p:cNvCxnSpPr>
          <p:nvPr/>
        </p:nvCxnSpPr>
        <p:spPr>
          <a:xfrm>
            <a:off x="2960997" y="5425904"/>
            <a:ext cx="10484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5704197" y="5170304"/>
            <a:ext cx="510363" cy="5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/>
          <p:cNvSpPr/>
          <p:nvPr/>
        </p:nvSpPr>
        <p:spPr>
          <a:xfrm>
            <a:off x="7263029" y="5164778"/>
            <a:ext cx="510363" cy="51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>
            <a:stCxn id="14" idx="6"/>
          </p:cNvCxnSpPr>
          <p:nvPr/>
        </p:nvCxnSpPr>
        <p:spPr>
          <a:xfrm>
            <a:off x="6214560" y="5425904"/>
            <a:ext cx="10484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3275818" y="498975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r>
              <a:rPr lang="en-US" altLang="zh-TW" baseline="-25000" dirty="0" smtClean="0"/>
              <a:t>1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6530964" y="4980112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4754436" y="4989759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≡</a:t>
            </a:r>
            <a:endParaRPr lang="zh-TW" altLang="en-US" sz="48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029041" y="3547513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/>
              <a:t>1.</a:t>
            </a:r>
            <a:endParaRPr lang="zh-TW" altLang="en-US" sz="4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027982" y="5075677"/>
            <a:ext cx="67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/>
              <a:t>2</a:t>
            </a:r>
            <a:r>
              <a:rPr lang="en-US" altLang="zh-TW" sz="4000" dirty="0" smtClean="0"/>
              <a:t>.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184078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Glushkov-nfa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dirty="0"/>
                  <a:t> denote the alphabet and consider a regular </a:t>
                </a:r>
                <a:r>
                  <a:rPr lang="en-US" altLang="zh-TW" dirty="0" smtClean="0"/>
                  <a:t>expression RE </a:t>
                </a:r>
                <a:r>
                  <a:rPr lang="en-US" altLang="zh-TW" dirty="0"/>
                  <a:t>that consists of N symbols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altLang="zh-TW" dirty="0"/>
                  <a:t>.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Let L(RE)  </a:t>
                </a:r>
                <a:r>
                  <a:rPr lang="en-US" altLang="zh-TW" dirty="0"/>
                  <a:t>represent </a:t>
                </a:r>
                <a:r>
                  <a:rPr lang="en-US" altLang="zh-TW" dirty="0" smtClean="0"/>
                  <a:t>the language </a:t>
                </a:r>
                <a:r>
                  <a:rPr lang="en-US" altLang="zh-TW" dirty="0"/>
                  <a:t>defined by RE.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To </a:t>
                </a:r>
                <a:r>
                  <a:rPr lang="en-US" altLang="zh-TW" dirty="0"/>
                  <a:t>construct the G-NFA </a:t>
                </a:r>
                <a:r>
                  <a:rPr lang="en-US" altLang="zh-TW" dirty="0" smtClean="0"/>
                  <a:t>that recognizes </a:t>
                </a:r>
                <a:r>
                  <a:rPr lang="en-US" altLang="zh-TW" dirty="0"/>
                  <a:t>all strings belonging to L(RE</a:t>
                </a:r>
                <a:r>
                  <a:rPr lang="en-US" altLang="zh-TW" dirty="0" smtClean="0"/>
                  <a:t>).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92" t="-1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760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Glushkov-nfa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121407"/>
                <a:ext cx="7772400" cy="4375085"/>
              </a:xfrm>
            </p:spPr>
            <p:txBody>
              <a:bodyPr/>
              <a:lstStyle/>
              <a:p>
                <a:r>
                  <a:rPr lang="en-US" altLang="zh-TW" dirty="0" smtClean="0"/>
                  <a:t>The positions of the symbols in RE are marked, counting only symbols and denote the marked expression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and let L(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</m:oMath>
                </a14:m>
                <a:r>
                  <a:rPr lang="en-US" altLang="zh-TW" dirty="0" smtClean="0"/>
                  <a:t>) represent its language.</a:t>
                </a:r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r>
                  <a:rPr lang="en-US" altLang="zh-TW" dirty="0" smtClean="0"/>
                  <a:t>Let </a:t>
                </a:r>
                <a:r>
                  <a:rPr lang="en-US" altLang="zh-TW" dirty="0" err="1" smtClean="0"/>
                  <a:t>Pos</a:t>
                </a:r>
                <a:r>
                  <a:rPr lang="en-US" altLang="zh-TW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</m:oMath>
                </a14:m>
                <a:r>
                  <a:rPr lang="en-US" altLang="zh-TW" dirty="0" smtClean="0"/>
                  <a:t>) be the set of positions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</m:oMath>
                </a14:m>
                <a:r>
                  <a:rPr lang="en-US" altLang="zh-TW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altLang="zh-TW" dirty="0" smtClean="0"/>
                  <a:t> the marked symbol alphabet.</a:t>
                </a:r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121407"/>
                <a:ext cx="7772400" cy="4375085"/>
              </a:xfrm>
              <a:blipFill rotWithShape="0">
                <a:blip r:embed="rId2"/>
                <a:stretch>
                  <a:fillRect l="-392" t="-1393" r="-43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036441" y="3212687"/>
                <a:ext cx="38941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𝐴𝐷𝐵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𝐶𝐸𝐹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41" y="3212687"/>
                <a:ext cx="389414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936141" y="3641225"/>
                <a:ext cx="5114477" cy="471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𝑅𝐸</m:t>
                          </m:r>
                        </m:e>
                      </m:acc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sz="24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sz="2400" b="0" i="1" baseline="-2500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sz="2400" b="0" i="1" baseline="-2500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sz="2400" b="0" i="1" baseline="-2500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altLang="zh-TW" sz="2400" b="0" i="1" baseline="-2500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sz="2400" b="0" i="1" baseline="-25000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2400" b="0" i="1" baseline="-2500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sz="2400" b="0" i="1" baseline="-25000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altLang="zh-TW" sz="2400" b="0" i="1" baseline="-2500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1" y="3641225"/>
                <a:ext cx="5114477" cy="4712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36441" y="4077823"/>
                <a:ext cx="5125377" cy="483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 smtClean="0"/>
                  <a:t>L(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400" b="0" i="1" baseline="-2500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TW" sz="2400" b="0" i="1" baseline="-2500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TW" sz="2400" i="1" baseline="-2500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altLang="zh-TW" sz="2400" dirty="0" smtClean="0"/>
                  <a:t>…}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441" y="4077823"/>
                <a:ext cx="5125377" cy="483850"/>
              </a:xfrm>
              <a:prstGeom prst="rect">
                <a:avLst/>
              </a:prstGeom>
              <a:blipFill rotWithShape="0">
                <a:blip r:embed="rId5"/>
                <a:stretch>
                  <a:fillRect l="-1784" t="-6329" r="-832" b="-278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36141" y="5830281"/>
                <a:ext cx="7522059" cy="5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𝑃𝑜𝑠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𝑅𝐸</m:t>
                              </m:r>
                            </m:e>
                          </m:acc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 2, 3,…,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𝑅𝐸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𝑐𝑜𝑛𝑠𝑖𝑠𝑡𝑠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𝑠𝑦𝑚𝑏𝑜𝑙𝑠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141" y="5830281"/>
                <a:ext cx="7522059" cy="5091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686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The G-NFA is first built for the marked expression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</m:oMath>
                </a14:m>
                <a:r>
                  <a:rPr lang="en-US" altLang="zh-TW" dirty="0"/>
                  <a:t> and then for RE by erasing the position indices of all the symbols.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92" t="-1504" r="-16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08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TW" baseline="-25000" dirty="0" smtClean="0"/>
                  <a:t>k</a:t>
                </a:r>
                <a:r>
                  <a:rPr lang="en-US" altLang="zh-TW" dirty="0" smtClean="0"/>
                  <a:t> represents the indexed symbol of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</m:oMath>
                </a14:m>
                <a:r>
                  <a:rPr lang="en-US" altLang="zh-TW" dirty="0" smtClean="0"/>
                  <a:t> at position k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dirty="0" smtClean="0"/>
                  <a:t> denotes the set of all strings of symbols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acc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r>
                  <a:rPr lang="en-US" altLang="zh-TW" b="1" dirty="0" smtClean="0"/>
                  <a:t>Def 1.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𝑭𝒊𝒓𝒔𝒕</m:t>
                    </m:r>
                    <m:d>
                      <m:d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𝑷𝒐𝒔</m:t>
                    </m:r>
                    <m:d>
                      <m:dPr>
                        <m:ctrlP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zh-TW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1" i="1" smtClean="0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b="1" dirty="0" smtClean="0"/>
              </a:p>
              <a:p>
                <a:endParaRPr lang="en-US" altLang="zh-TW" dirty="0"/>
              </a:p>
              <a:p>
                <a:r>
                  <a:rPr lang="en-US" altLang="zh-TW" b="1" dirty="0" err="1" smtClean="0"/>
                  <a:t>Def</a:t>
                </a:r>
                <a:r>
                  <a:rPr lang="en-US" altLang="zh-TW" b="1" dirty="0" smtClean="0"/>
                  <a:t> 2.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𝑳𝒂𝒔𝒕</m:t>
                    </m:r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  <m:r>
                      <a:rPr lang="en-US" altLang="zh-TW" b="1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𝑷𝒐𝒔</m:t>
                    </m:r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  <m:r>
                      <a:rPr lang="en-US" altLang="zh-TW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zh-TW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𝒖</m:t>
                    </m:r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  <m:r>
                      <a:rPr lang="en-US" altLang="zh-TW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b="1" dirty="0" smtClean="0"/>
              </a:p>
              <a:p>
                <a:endParaRPr lang="en-US" altLang="zh-TW" b="1" dirty="0"/>
              </a:p>
              <a:p>
                <a:r>
                  <a:rPr lang="en-US" altLang="zh-TW" b="1" dirty="0" err="1"/>
                  <a:t>Def</a:t>
                </a:r>
                <a:r>
                  <a:rPr lang="en-US" altLang="zh-TW" b="1" dirty="0"/>
                  <a:t> </a:t>
                </a:r>
                <a:r>
                  <a:rPr lang="en-US" altLang="zh-TW" b="1" dirty="0" smtClean="0"/>
                  <a:t>3.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𝑭𝒐𝒍𝒍𝒐𝒘</m:t>
                    </m:r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  <m:r>
                      <a:rPr lang="en-US" altLang="zh-TW" b="1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𝑷𝒐𝒔</m:t>
                    </m:r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  <m:r>
                      <a:rPr lang="en-US" altLang="zh-TW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𝒖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zh-TW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𝜮</m:t>
                            </m:r>
                          </m:e>
                        </m:acc>
                      </m:e>
                      <m:sup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𝒖</m:t>
                    </m:r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1" i="1"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  <m:r>
                      <a:rPr lang="en-US" altLang="zh-TW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b="1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92" t="-1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1931533" y="3685231"/>
                <a:ext cx="5150897" cy="345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d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𝐴𝐷𝐵</m:t>
                            </m:r>
                          </m:e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𝐶𝐸𝐹</m:t>
                            </m:r>
                          </m:e>
                        </m:d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sz="1600" dirty="0" smtClean="0"/>
                  <a:t>  </a:t>
                </a:r>
                <a:r>
                  <a:rPr lang="en-US" altLang="zh-TW" sz="1600" dirty="0" smtClean="0"/>
                  <a:t>=&gt; First(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</m:oMath>
                </a14:m>
                <a:r>
                  <a:rPr lang="en-US" altLang="zh-TW" sz="1600" dirty="0" smtClean="0"/>
                  <a:t>) = {1, 3}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33" y="3685231"/>
                <a:ext cx="5150897" cy="345031"/>
              </a:xfrm>
              <a:prstGeom prst="rect">
                <a:avLst/>
              </a:prstGeom>
              <a:blipFill rotWithShape="0">
                <a:blip r:embed="rId4"/>
                <a:stretch>
                  <a:fillRect l="-710" t="-3571" b="-232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922709" y="4656338"/>
                <a:ext cx="5755230" cy="3450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e.g.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d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𝐴𝐷𝐵</m:t>
                            </m:r>
                          </m:e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𝐶𝐸𝐹</m:t>
                            </m:r>
                          </m:e>
                        </m:d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sz="1600" dirty="0" smtClean="0"/>
                  <a:t>  </a:t>
                </a:r>
                <a:r>
                  <a:rPr lang="en-US" altLang="zh-TW" sz="1600" dirty="0" smtClean="0"/>
                  <a:t>=&gt; Last(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</m:oMath>
                </a14:m>
                <a:r>
                  <a:rPr lang="en-US" altLang="zh-TW" sz="1600" dirty="0" smtClean="0"/>
                  <a:t>) = {2, 4, 7, 10}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709" y="4656338"/>
                <a:ext cx="5755230" cy="345031"/>
              </a:xfrm>
              <a:prstGeom prst="rect">
                <a:avLst/>
              </a:prstGeom>
              <a:blipFill rotWithShape="0">
                <a:blip r:embed="rId5"/>
                <a:stretch>
                  <a:fillRect l="-529" t="-3571" b="-232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4293" y="5372100"/>
            <a:ext cx="49053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4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dirty="0" smtClean="0"/>
              </a:p>
              <a:p>
                <a:endParaRPr lang="en-US" altLang="zh-TW" dirty="0" smtClean="0"/>
              </a:p>
              <a:p>
                <a:r>
                  <a:rPr lang="en-US" altLang="zh-TW" dirty="0" smtClean="0"/>
                  <a:t>One </a:t>
                </a:r>
                <a:r>
                  <a:rPr lang="en-US" altLang="zh-TW" dirty="0"/>
                  <a:t>can easily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as long as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𝑭𝒊𝒓𝒔𝒕</m:t>
                    </m:r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𝑳𝒂𝒔𝒕</m:t>
                    </m:r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zh-TW" dirty="0"/>
                  <a:t>, and 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𝑭𝒐𝒍𝒍𝒐𝒘</m:t>
                    </m:r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𝑹𝑬</m:t>
                            </m:r>
                          </m:e>
                        </m:acc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are known.</a:t>
                </a:r>
                <a:endParaRPr lang="en-US" altLang="zh-TW" b="1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841103" y="4081728"/>
                <a:ext cx="2784737" cy="1096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d>
                    <m:sSup>
                      <m:sSup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𝐴𝐷𝐵</m:t>
                            </m:r>
                          </m:e>
                          <m:e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𝐶𝐸𝐹</m:t>
                            </m:r>
                          </m:e>
                        </m:d>
                      </m:e>
                      <m:sup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TW" altLang="en-US" sz="1600" dirty="0" smtClean="0"/>
                  <a:t>  </a:t>
                </a:r>
                <a:endParaRPr lang="en-US" altLang="zh-TW" sz="1600" dirty="0" smtClean="0"/>
              </a:p>
              <a:p>
                <a:r>
                  <a:rPr lang="en-US" altLang="zh-TW" sz="1600" dirty="0" smtClean="0"/>
                  <a:t>=&gt; First(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</m:oMath>
                </a14:m>
                <a:r>
                  <a:rPr lang="en-US" altLang="zh-TW" sz="1600" dirty="0" smtClean="0"/>
                  <a:t>) = {1, 3}</a:t>
                </a:r>
              </a:p>
              <a:p>
                <a:r>
                  <a:rPr lang="en-US" altLang="zh-TW" sz="1600" dirty="0" smtClean="0"/>
                  <a:t>=&gt; </a:t>
                </a:r>
                <a:r>
                  <a:rPr lang="en-US" altLang="zh-TW" sz="1600" dirty="0"/>
                  <a:t>Last(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</m:oMath>
                </a14:m>
                <a:r>
                  <a:rPr lang="en-US" altLang="zh-TW" sz="1600" dirty="0"/>
                  <a:t>) = {2, 4, 7, 10}</a:t>
                </a:r>
                <a:endParaRPr lang="zh-TW" altLang="en-US" sz="1600" dirty="0"/>
              </a:p>
              <a:p>
                <a:endParaRPr lang="zh-TW" altLang="en-US" sz="16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103" y="4081728"/>
                <a:ext cx="2784737" cy="1096647"/>
              </a:xfrm>
              <a:prstGeom prst="rect">
                <a:avLst/>
              </a:prstGeom>
              <a:blipFill rotWithShape="0">
                <a:blip r:embed="rId4"/>
                <a:stretch>
                  <a:fillRect l="-10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452" y="1703974"/>
            <a:ext cx="6884581" cy="223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55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</m:ac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𝐿𝑎𝑠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</m:ac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𝐿𝑎𝑠𝑡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𝐿𝑎𝑠𝑡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</m:ac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𝑃𝑜𝑠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b="0" i="1" dirty="0" smtClean="0">
                    <a:latin typeface="Cambria Math" panose="02040503050406030204" pitchFamily="18" charset="0"/>
                  </a:rPr>
                </a:br>
                <a:r>
                  <a:rPr lang="en-US" altLang="zh-TW" b="0" i="1" dirty="0" smtClean="0">
                    <a:latin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𝑖𝑓𝑥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𝑃𝑜𝑠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193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/>
                </a:r>
                <a:br>
                  <a:rPr lang="en-US" altLang="zh-TW" i="1" dirty="0">
                    <a:latin typeface="Cambria Math" panose="02040503050406030204" pitchFamily="18" charset="0"/>
                  </a:rPr>
                </a:br>
                <a:r>
                  <a:rPr lang="en-US" altLang="zh-TW" i="1" dirty="0">
                    <a:latin typeface="Cambria Math" panose="02040503050406030204" pitchFamily="18" charset="0"/>
                  </a:rPr>
                  <a:t/>
                </a:r>
                <a:br>
                  <a:rPr lang="en-US" altLang="zh-TW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</m:ac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𝑜𝑡h𝑒𝑟𝑤𝑖𝑠𝑒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TW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i="1" dirty="0" smtClean="0">
                    <a:latin typeface="Cambria Math" panose="02040503050406030204" pitchFamily="18" charset="0"/>
                  </a:rPr>
                </a:br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TW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𝐿𝑎𝑠𝑡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𝑅𝐸</m:t>
                              </m:r>
                            </m:e>
                          </m:acc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𝐿𝑎𝑠𝑡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𝐿𝑎𝑠𝑡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𝑖𝑓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𝐿𝑎𝑠𝑡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𝑅𝐸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>
                          <a:latin typeface="Cambria Math" panose="02040503050406030204" pitchFamily="18" charset="0"/>
                        </a:rPr>
                        <m:t>𝑜𝑡h𝑒𝑟𝑤𝑖𝑠𝑒</m:t>
                      </m:r>
                    </m:oMath>
                  </m:oMathPara>
                </a14:m>
                <a:endParaRPr lang="en-US" altLang="zh-TW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zh-TW" i="1" dirty="0">
                    <a:latin typeface="Cambria Math" panose="02040503050406030204" pitchFamily="18" charset="0"/>
                  </a:rPr>
                  <a:t/>
                </a:r>
                <a:br>
                  <a:rPr lang="en-US" altLang="zh-TW" i="1" dirty="0">
                    <a:latin typeface="Cambria Math" panose="02040503050406030204" pitchFamily="18" charset="0"/>
                  </a:rPr>
                </a:br>
                <a:r>
                  <a:rPr lang="en-US" altLang="zh-TW" i="1" dirty="0" smtClean="0">
                    <a:latin typeface="Cambria Math" panose="02040503050406030204" pitchFamily="18" charset="0"/>
                  </a:rPr>
                  <a:t>Follow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093" y="4997303"/>
            <a:ext cx="6820825" cy="105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18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dirty="0"/>
                  <a:t/>
                </a:r>
                <a:br>
                  <a:rPr lang="en-US" altLang="zh-TW" dirty="0"/>
                </a:b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</m:ac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𝐹𝑖𝑟𝑠𝑡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𝑅𝐸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altLang="zh-TW" i="1" dirty="0">
                    <a:latin typeface="Cambria Math" panose="02040503050406030204" pitchFamily="18" charset="0"/>
                  </a:rPr>
                  <a:t/>
                </a:r>
                <a:br>
                  <a:rPr lang="en-US" altLang="zh-TW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𝐿𝑎𝑠𝑡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𝑅𝐸</m:t>
                            </m:r>
                          </m:e>
                        </m:acc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𝐿𝑎𝑠𝑡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𝑅𝐸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dirty="0"/>
                  <a:t/>
                </a:r>
                <a:br>
                  <a:rPr lang="en-US" altLang="zh-TW" dirty="0"/>
                </a:b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001" y="3726320"/>
            <a:ext cx="5640092" cy="8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background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2743201"/>
            <a:ext cx="8536721" cy="307402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786" y="1980093"/>
            <a:ext cx="1616149" cy="11167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88" y="3918204"/>
            <a:ext cx="1200150" cy="2286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730" y="1604713"/>
            <a:ext cx="4524375" cy="13335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688" y="4483607"/>
            <a:ext cx="45053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29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5258" y="3119290"/>
            <a:ext cx="6973484" cy="15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490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170" y="2093976"/>
            <a:ext cx="6576676" cy="2265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374300" y="4807320"/>
                <a:ext cx="133010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A? </a:t>
                </a:r>
                <a:r>
                  <a:rPr lang="en-US" altLang="zh-TW" dirty="0"/>
                  <a:t>= </a:t>
                </a:r>
                <a:r>
                  <a:rPr lang="en-US" altLang="zh-TW" dirty="0" smtClean="0"/>
                  <a:t>(</a:t>
                </a:r>
                <a:r>
                  <a:rPr lang="en-US" altLang="zh-TW" dirty="0"/>
                  <a:t>A|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dirty="0"/>
                  <a:t>) </a:t>
                </a:r>
                <a:endParaRPr lang="en-US" altLang="zh-TW" dirty="0" smtClean="0"/>
              </a:p>
              <a:p>
                <a:r>
                  <a:rPr lang="en-US" altLang="zh-TW" dirty="0" smtClean="0"/>
                  <a:t>A</a:t>
                </a:r>
                <a:r>
                  <a:rPr lang="en-US" altLang="zh-TW" baseline="30000" dirty="0" smtClean="0"/>
                  <a:t>+ </a:t>
                </a:r>
                <a:r>
                  <a:rPr lang="en-US" altLang="zh-TW" dirty="0" smtClean="0"/>
                  <a:t>= AA*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300" y="4807320"/>
                <a:ext cx="133010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4128" t="-5660" r="-2752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669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18" y="2000544"/>
            <a:ext cx="4935501" cy="3533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923953" y="5901070"/>
                <a:ext cx="2395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A{1,3} = A(A|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dirty="0" smtClean="0"/>
                  <a:t>)</a:t>
                </a:r>
                <a:r>
                  <a:rPr lang="en-US" altLang="zh-TW" dirty="0"/>
                  <a:t> (A|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953" y="5901070"/>
                <a:ext cx="239539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290" t="-8197" r="-1018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934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923953" y="5901070"/>
                <a:ext cx="23953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A{1,3} = A(A|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dirty="0" smtClean="0"/>
                  <a:t>)</a:t>
                </a:r>
                <a:r>
                  <a:rPr lang="en-US" altLang="zh-TW" dirty="0"/>
                  <a:t> (A|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953" y="5901070"/>
                <a:ext cx="2395399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290" t="-8197" r="-1018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342" y="2093976"/>
            <a:ext cx="5357936" cy="356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568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Glushkov-nfa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18" y="1998806"/>
            <a:ext cx="7142615" cy="429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54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bitmap-based architecture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69" y="3370516"/>
            <a:ext cx="4762500" cy="1552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39972" y="5709684"/>
                <a:ext cx="7410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The symbol ~, which appears in the Enter(</a:t>
                </a:r>
                <a14:m>
                  <m:oMath xmlns:m="http://schemas.openxmlformats.org/officeDocument/2006/math">
                    <m:r>
                      <a:rPr lang="zh-TW" alt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1400" dirty="0" smtClean="0"/>
                  <a:t>) table, means any symbol other than A, B, C, D, E, and F.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2" y="5709684"/>
                <a:ext cx="7410893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47" t="-2353" b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9300" y="2391771"/>
            <a:ext cx="26289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31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bitmap-based architecture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𝐸𝑛𝑡𝑒𝑟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dirty="0" smtClean="0"/>
                  <a:t>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69" y="3370516"/>
            <a:ext cx="4762500" cy="15525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240" y="3158423"/>
            <a:ext cx="3262160" cy="23492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39972" y="5709684"/>
                <a:ext cx="74108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00" dirty="0" smtClean="0"/>
                  <a:t>The symbol ~, which appears in the Enter(</a:t>
                </a:r>
                <a14:m>
                  <m:oMath xmlns:m="http://schemas.openxmlformats.org/officeDocument/2006/math">
                    <m:r>
                      <a:rPr lang="zh-TW" alt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TW" sz="1400" dirty="0" smtClean="0"/>
                  <a:t>) table, means any symbol other than A, B, C, D, E, and F.</a:t>
                </a:r>
                <a:endParaRPr lang="zh-TW" altLang="en-US" sz="1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972" y="5709684"/>
                <a:ext cx="7410893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47" t="-2353" b="-11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442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bitmap-based architecture </a:t>
            </a:r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5991" y="4658919"/>
            <a:ext cx="3607785" cy="90757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22" y="2093976"/>
            <a:ext cx="5115516" cy="398784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018028" y="2349795"/>
            <a:ext cx="2909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First(RE) = 1010000000</a:t>
            </a:r>
          </a:p>
        </p:txBody>
      </p:sp>
      <p:sp>
        <p:nvSpPr>
          <p:cNvPr id="9" name="矩形 8"/>
          <p:cNvSpPr/>
          <p:nvPr/>
        </p:nvSpPr>
        <p:spPr>
          <a:xfrm>
            <a:off x="5991740" y="2679275"/>
            <a:ext cx="2945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Enter(A)  = 1001100000</a:t>
            </a:r>
            <a:endParaRPr lang="zh-TW" altLang="en-US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5375991" y="3048607"/>
            <a:ext cx="3672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7293378" y="3038526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1000000000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375991" y="272257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and</a:t>
            </a:r>
            <a:endParaRPr lang="zh-TW" altLang="en-US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499618" y="3479655"/>
            <a:ext cx="3440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Follow(RE, 1) = 0100000000</a:t>
            </a:r>
          </a:p>
        </p:txBody>
      </p:sp>
      <p:sp>
        <p:nvSpPr>
          <p:cNvPr id="18" name="矩形 17"/>
          <p:cNvSpPr/>
          <p:nvPr/>
        </p:nvSpPr>
        <p:spPr>
          <a:xfrm>
            <a:off x="6025294" y="3799054"/>
            <a:ext cx="2922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Enter(B)  </a:t>
            </a:r>
            <a:r>
              <a:rPr lang="en-US" altLang="zh-TW" dirty="0"/>
              <a:t>= </a:t>
            </a:r>
            <a:r>
              <a:rPr lang="en-US" altLang="zh-TW" dirty="0" smtClean="0"/>
              <a:t>0100001000</a:t>
            </a:r>
            <a:endParaRPr lang="zh-TW" altLang="en-US" dirty="0"/>
          </a:p>
        </p:txBody>
      </p:sp>
      <p:cxnSp>
        <p:nvCxnSpPr>
          <p:cNvPr id="19" name="直線接點 18"/>
          <p:cNvCxnSpPr/>
          <p:nvPr/>
        </p:nvCxnSpPr>
        <p:spPr>
          <a:xfrm>
            <a:off x="5367013" y="4168386"/>
            <a:ext cx="36723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7284400" y="4158305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0100000000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367013" y="384235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and</a:t>
            </a:r>
            <a:endParaRPr lang="zh-TW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1982972" y="6259042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B : the set of active states.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359984" y="3102152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State 1 =&gt;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8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 bitmap-based architecture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examine the Output register after the last symbol of input string T is processed. The input string T is accepted </a:t>
            </a:r>
            <a:r>
              <a:rPr lang="en-US" altLang="zh-TW" dirty="0" err="1" smtClean="0"/>
              <a:t>iff</a:t>
            </a:r>
            <a:r>
              <a:rPr lang="en-US" altLang="zh-TW" dirty="0" smtClean="0"/>
              <a:t> the final content of Output register is not zero.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322" y="3199762"/>
            <a:ext cx="4242608" cy="330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373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 bitmap-based architecture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Note that the Follow(RE, x) table may have to be accessed up to N times if all bits of B are 1’s.</a:t>
            </a:r>
          </a:p>
          <a:p>
            <a:r>
              <a:rPr lang="en-US" altLang="zh-TW" dirty="0" smtClean="0"/>
              <a:t>It is possible to reduce this number by </a:t>
            </a:r>
            <a:r>
              <a:rPr lang="en-US" altLang="zh-TW" dirty="0" err="1" smtClean="0"/>
              <a:t>precomputation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To further improve system performance, the four groups can be stored in separate memories and fetched simultaneously.</a:t>
            </a:r>
          </a:p>
          <a:p>
            <a:r>
              <a:rPr lang="en-US" altLang="zh-TW" dirty="0" smtClean="0"/>
              <a:t>The trade-off is an increase of memory requirement by many times.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056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In this paper, we present a different approach to implement an NFA. </a:t>
            </a:r>
            <a:endParaRPr lang="en-US" altLang="zh-TW" dirty="0" smtClean="0"/>
          </a:p>
          <a:p>
            <a:r>
              <a:rPr lang="en-US" altLang="zh-TW" dirty="0" smtClean="0"/>
              <a:t>Our </a:t>
            </a:r>
            <a:r>
              <a:rPr lang="en-US" altLang="zh-TW" dirty="0"/>
              <a:t>implementation is for the </a:t>
            </a:r>
            <a:r>
              <a:rPr lang="en-US" altLang="zh-TW" dirty="0" err="1"/>
              <a:t>Glushkov</a:t>
            </a:r>
            <a:r>
              <a:rPr lang="en-US" altLang="zh-TW" dirty="0"/>
              <a:t> NFA (G-NFA</a:t>
            </a:r>
            <a:r>
              <a:rPr lang="en-US" altLang="zh-TW" dirty="0" smtClean="0"/>
              <a:t>). </a:t>
            </a:r>
            <a:r>
              <a:rPr lang="en-US" altLang="zh-TW" dirty="0"/>
              <a:t>We show that the implementation can handle special symbols commonly used in extended regular </a:t>
            </a:r>
            <a:r>
              <a:rPr lang="en-US" altLang="zh-TW" dirty="0" smtClean="0"/>
              <a:t>expressions. </a:t>
            </a:r>
            <a:endParaRPr lang="en-US" altLang="zh-TW" dirty="0"/>
          </a:p>
          <a:p>
            <a:r>
              <a:rPr lang="en-US" altLang="zh-TW" dirty="0"/>
              <a:t>To achieve high performance, we generalize the implementation so that multiple symbols are processed in an operation cycle.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727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A High-performance bitmap-based architecture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We generalize the architecture so that K(&gt;=2) symbols are processed in each operation cycle.</a:t>
                </a:r>
              </a:p>
              <a:p>
                <a:r>
                  <a:rPr lang="en-US" altLang="zh-TW" dirty="0" smtClean="0"/>
                  <a:t>Different from M</a:t>
                </a:r>
                <a:r>
                  <a:rPr lang="en-US" altLang="zh-TW" baseline="-25000" dirty="0" smtClean="0"/>
                  <a:t>RE</a:t>
                </a:r>
                <a:r>
                  <a:rPr lang="en-US" altLang="zh-TW" dirty="0" smtClean="0"/>
                  <a:t>, the current state is not sufficient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to decide whether or not a substring of T.</a:t>
                </a:r>
              </a:p>
              <a:p>
                <a:r>
                  <a:rPr lang="en-US" altLang="zh-TW" dirty="0" smtClean="0"/>
                  <a:t>Instead, we need to know the current state and the input d-symbol.</a:t>
                </a:r>
              </a:p>
              <a:p>
                <a:r>
                  <a:rPr lang="en-US" altLang="zh-TW" dirty="0" smtClean="0"/>
                  <a:t>Note that it is possible to find multiple matches with current state x and input d-symbol u.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92" t="-1504" r="-78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7459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High-performance bitmap-based architecture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With K=4, we have :</a:t>
                </a:r>
              </a:p>
              <a:p>
                <a:pPr lvl="1"/>
                <a:r>
                  <a:rPr lang="en-US" altLang="zh-TW" dirty="0" smtClean="0"/>
                  <a:t>Follow(RE, 0) = {0, 1, 2, 3, 4, 5, 6, 8}</a:t>
                </a:r>
              </a:p>
              <a:p>
                <a:pPr lvl="1"/>
                <a:r>
                  <a:rPr lang="en-US" altLang="zh-TW" dirty="0" smtClean="0"/>
                  <a:t>Enter(EFAD) = {0, 6}</a:t>
                </a:r>
              </a:p>
              <a:p>
                <a:pPr lvl="1"/>
                <a:r>
                  <a:rPr lang="en-US" altLang="zh-TW" dirty="0" smtClean="0"/>
                  <a:t>Follow(RE, 0)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zh-TW" altLang="en-US" dirty="0" smtClean="0"/>
                  <a:t> </a:t>
                </a:r>
                <a:r>
                  <a:rPr lang="en-US" altLang="zh-TW" dirty="0" smtClean="0"/>
                  <a:t>Enter(EFAD) = {0, 6}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92" t="-1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369981"/>
            <a:ext cx="6559114" cy="156675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369442" y="337052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Wrong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81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High-performance bitmap-based architecture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920" y="2360885"/>
            <a:ext cx="4849957" cy="1158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284920" y="3601619"/>
                <a:ext cx="4457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F(u): </a:t>
                </a:r>
                <a:r>
                  <a:rPr lang="en-US" altLang="zh-TW" dirty="0" err="1" smtClean="0"/>
                  <a:t>xth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bit is a 1 </a:t>
                </a:r>
                <a:r>
                  <a:rPr lang="en-US" altLang="zh-TW" dirty="0" err="1" smtClean="0"/>
                  <a:t>iff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920" y="3601619"/>
                <a:ext cx="445775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31" t="-10000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466" y="2152748"/>
            <a:ext cx="3609975" cy="32670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284919" y="4156251"/>
            <a:ext cx="47208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Since the total number of possible K-symbols could be huge, it is important to define equivalence class for them.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For </a:t>
            </a:r>
            <a:r>
              <a:rPr lang="en-US" altLang="zh-TW" dirty="0"/>
              <a:t>our propose, two K-symbols u and v are in the same equivalence class </a:t>
            </a:r>
            <a:r>
              <a:rPr lang="en-US" altLang="zh-TW" dirty="0" err="1"/>
              <a:t>iff</a:t>
            </a:r>
            <a:r>
              <a:rPr lang="en-US" altLang="zh-TW" dirty="0"/>
              <a:t> H(x, u) = H(x, v)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67920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High-performance bitmap-based architecture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701659" y="6370333"/>
                <a:ext cx="44577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 smtClean="0"/>
                  <a:t>F(u): </a:t>
                </a:r>
                <a:r>
                  <a:rPr lang="en-US" altLang="zh-TW" dirty="0" err="1" smtClean="0"/>
                  <a:t>xth</a:t>
                </a:r>
                <a:r>
                  <a:rPr lang="en-US" altLang="zh-TW" dirty="0" smtClean="0"/>
                  <a:t> </a:t>
                </a:r>
                <a:r>
                  <a:rPr lang="en-US" altLang="zh-TW" dirty="0"/>
                  <a:t>bit is a 1 </a:t>
                </a:r>
                <a:r>
                  <a:rPr lang="en-US" altLang="zh-TW" dirty="0" err="1" smtClean="0"/>
                  <a:t>iff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×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zh-TW" dirty="0" smtClean="0"/>
                  <a:t>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9" y="6370333"/>
                <a:ext cx="445775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94"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66" y="2152748"/>
            <a:ext cx="4638734" cy="4198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207265" y="2893931"/>
                <a:ext cx="43088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u is in Group 1 </a:t>
                </a:r>
                <a:r>
                  <a:rPr lang="en-US" altLang="zh-TW" dirty="0" err="1" smtClean="0"/>
                  <a:t>iff</a:t>
                </a:r>
                <a:r>
                  <a:rPr lang="en-US" altLang="zh-TW" dirty="0" smtClean="0"/>
                  <a:t> it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some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state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en-US" altLang="zh-TW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265" y="2893931"/>
                <a:ext cx="4308876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1132" t="-5660" b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482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High-performance bitmap-based architecture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54" y="2485729"/>
            <a:ext cx="3758052" cy="133692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868" y="2229697"/>
            <a:ext cx="3552825" cy="2286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26867" y="3923152"/>
            <a:ext cx="30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~ represents any symbol. 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526867" y="5199961"/>
            <a:ext cx="8286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/>
              <a:t>The ECID of the equivalence class, which contains the most specific K-symbol, is selected if an input K-symbol matches multiple K-symbols in different equivalence classes.</a:t>
            </a:r>
            <a:endParaRPr lang="zh-TW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518837" y="2485729"/>
                <a:ext cx="393936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 smtClean="0"/>
                  <a:t>Every generalized 4-symbol in Group 2 contains at least one ~ at the end.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Besides, for u in Group 1 and v in Group 2, we have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837" y="2485729"/>
                <a:ext cx="3939363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1236" t="-2083" b="-4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6176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High-performance bitmap-based architecture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428" y="2271811"/>
            <a:ext cx="4295775" cy="1514475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78175" y="3964121"/>
            <a:ext cx="80836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generalized 4-symbols in Group 3 contain at least one ~ at the beginning and are necessary for the states that can be accessed by state 0 in less than four steps.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5579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High-performance bitmap-based architecture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07" y="2017186"/>
            <a:ext cx="2738321" cy="474033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455581" y="2181340"/>
            <a:ext cx="5688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equivalence classes that form Group 4 are obtained by “intersecting” the equivalence classes of Group 2 with those Group 3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733727" y="4056417"/>
            <a:ext cx="463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DBAB is derived from DB~~ and ~~AB.</a:t>
            </a:r>
            <a:endParaRPr lang="zh-TW" altLang="en-US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851523"/>
              </p:ext>
            </p:extLst>
          </p:nvPr>
        </p:nvGraphicFramePr>
        <p:xfrm>
          <a:off x="3818788" y="4632018"/>
          <a:ext cx="4401441" cy="1490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147"/>
                <a:gridCol w="1467147"/>
                <a:gridCol w="1467147"/>
              </a:tblGrid>
              <a:tr h="37273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ECID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4-symbols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F(u)</a:t>
                      </a:r>
                      <a:endParaRPr lang="zh-TW" altLang="en-US" dirty="0"/>
                    </a:p>
                  </a:txBody>
                  <a:tcPr/>
                </a:tc>
              </a:tr>
              <a:tr h="37273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r>
                        <a:rPr lang="en-US" altLang="zh-TW" u="sng" dirty="0" smtClean="0"/>
                        <a:t>B</a:t>
                      </a:r>
                      <a:r>
                        <a:rPr lang="en-US" altLang="zh-TW" dirty="0" smtClean="0"/>
                        <a:t>~~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5</a:t>
                      </a:r>
                      <a:endParaRPr lang="zh-TW" altLang="en-US" dirty="0"/>
                    </a:p>
                  </a:txBody>
                  <a:tcPr/>
                </a:tc>
              </a:tr>
              <a:tr h="37273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~~A</a:t>
                      </a:r>
                      <a:r>
                        <a:rPr lang="en-US" altLang="zh-TW" u="sng" dirty="0" smtClean="0"/>
                        <a:t>B</a:t>
                      </a:r>
                      <a:endParaRPr lang="zh-TW" alt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/>
                </a:tc>
              </a:tr>
              <a:tr h="372739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34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r>
                        <a:rPr lang="en-US" altLang="zh-TW" u="sng" dirty="0" smtClean="0"/>
                        <a:t>B</a:t>
                      </a:r>
                      <a:r>
                        <a:rPr lang="en-US" altLang="zh-TW" dirty="0" smtClean="0"/>
                        <a:t>A</a:t>
                      </a:r>
                      <a:r>
                        <a:rPr lang="en-US" altLang="zh-TW" u="sng" dirty="0" smtClean="0"/>
                        <a:t>B</a:t>
                      </a:r>
                      <a:endParaRPr lang="zh-TW" alt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0, 5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344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High-performance bitmap-based architecture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01935" y="2684064"/>
            <a:ext cx="4314825" cy="26670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1071230" y="3540852"/>
            <a:ext cx="700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Group 5 only contains one generalized 4-symbol, and represents the complement of the other groups.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6473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High-performance bitmap-based architecture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886" y="2093976"/>
            <a:ext cx="4562365" cy="392962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52622" y="3899301"/>
            <a:ext cx="3870252" cy="546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400" dirty="0" smtClean="0"/>
              <a:t>The initial content of B is set to 1 for the bit representing state and 0 elsewhere.</a:t>
            </a:r>
          </a:p>
          <a:p>
            <a:pPr marL="0" indent="0">
              <a:buNone/>
            </a:pPr>
            <a:endParaRPr lang="en-US" altLang="zh-TW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82772" y="2498651"/>
                <a:ext cx="33386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sz="16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 ,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TW" altLang="en-US" sz="1600" dirty="0" smtClean="0"/>
                  <a:t>𝑓</a:t>
                </a:r>
                <a:r>
                  <a:rPr lang="zh-TW" altLang="en-US" sz="1600" dirty="0"/>
                  <a:t>𝑜𝑟 𝑎𝑙𝑙 𝑝𝑎𝑖𝑟𝑠 𝑜𝑓 𝑠𝑡𝑎𝑡𝑒 𝑥 𝑎𝑛𝑑 </a:t>
                </a:r>
                <a:r>
                  <a:rPr lang="en-US" altLang="zh-TW" sz="1600" dirty="0"/>
                  <a:t>4−</a:t>
                </a:r>
                <a:r>
                  <a:rPr lang="zh-TW" altLang="en-US" sz="1600" dirty="0"/>
                  <a:t>𝑠𝑦𝑚𝑏𝑜𝑙 𝑢</a:t>
                </a:r>
                <a:r>
                  <a:rPr lang="en-US" altLang="zh-TW" sz="1600" dirty="0"/>
                  <a:t>.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72" y="2498651"/>
                <a:ext cx="3338623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097" t="-3125" r="-731" b="-1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335" y="4446252"/>
            <a:ext cx="2791158" cy="217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863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High-performance bitmap-based architecture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hierarchical architecture proposed in [5] can be used to find the ECID of an input K-symbol.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551" y="3423684"/>
            <a:ext cx="651292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64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Let T[x] be a table about pattern such that: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</m:e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  <m:f>
                            <m:fPr>
                              <m:type m:val="noBar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𝑝𝑎𝑡𝑡𝑒𝑟𝑛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pPr marL="274320" lvl="1" indent="0">
                  <a:buNone/>
                </a:pPr>
                <a:endParaRPr lang="en-US" altLang="zh-TW" dirty="0"/>
              </a:p>
              <a:p>
                <a:pPr marL="274320" lvl="1" indent="0">
                  <a:buNone/>
                </a:pPr>
                <a:r>
                  <a:rPr lang="en-US" altLang="zh-TW" dirty="0"/>
                  <a:t>e.g. Let {a, b, c, d} be the alphabet, and </a:t>
                </a:r>
                <a:r>
                  <a:rPr lang="en-US" altLang="zh-TW" b="1" i="1" dirty="0" err="1"/>
                  <a:t>ababc</a:t>
                </a:r>
                <a:r>
                  <a:rPr lang="en-US" altLang="zh-TW" dirty="0"/>
                  <a:t> the pattern.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92" t="-1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1520457" y="467832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572000" y="4924548"/>
            <a:ext cx="24705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/>
              <a:t>          </a:t>
            </a:r>
            <a:r>
              <a:rPr lang="en-US" altLang="zh-TW" sz="2800" dirty="0" err="1" smtClean="0"/>
              <a:t>cb</a:t>
            </a:r>
            <a:r>
              <a:rPr lang="en-US" altLang="zh-TW" sz="2800" u="sng" dirty="0" err="1" smtClean="0"/>
              <a:t>a</a:t>
            </a:r>
            <a:r>
              <a:rPr lang="en-US" altLang="zh-TW" sz="2800" dirty="0" err="1" smtClean="0"/>
              <a:t>b</a:t>
            </a:r>
            <a:r>
              <a:rPr lang="en-US" altLang="zh-TW" sz="2800" u="sng" dirty="0" err="1" smtClean="0"/>
              <a:t>a</a:t>
            </a:r>
            <a:endParaRPr lang="en-US" altLang="zh-TW" sz="2800" u="sng" dirty="0" smtClean="0"/>
          </a:p>
          <a:p>
            <a:r>
              <a:rPr lang="en-US" altLang="zh-TW" sz="2800" dirty="0" smtClean="0"/>
              <a:t>T[a] = 11010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574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A High-performance bitmap-based architecture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The length of input string T may not be an integral multiple of K. </a:t>
                </a:r>
                <a:endParaRPr lang="en-US" altLang="zh-TW" dirty="0"/>
              </a:p>
              <a:p>
                <a:r>
                  <a:rPr lang="en-US" altLang="zh-TW" dirty="0" smtClean="0"/>
                  <a:t>Let the length of T be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𝑞𝐾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0≤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dirty="0" smtClean="0"/>
                  <a:t>. Assume that r&gt;0 and let u=u</a:t>
                </a:r>
                <a:r>
                  <a:rPr lang="en-US" altLang="zh-TW" baseline="-25000" dirty="0" smtClean="0"/>
                  <a:t>1</a:t>
                </a:r>
                <a:r>
                  <a:rPr lang="en-US" altLang="zh-TW" dirty="0" smtClean="0"/>
                  <a:t>…</a:t>
                </a:r>
                <a:r>
                  <a:rPr lang="en-US" altLang="zh-TW" dirty="0" err="1" smtClean="0"/>
                  <a:t>u</a:t>
                </a:r>
                <a:r>
                  <a:rPr lang="en-US" altLang="zh-TW" baseline="-25000" dirty="0" err="1" smtClean="0"/>
                  <a:t>r</a:t>
                </a:r>
                <a:r>
                  <a:rPr lang="en-US" altLang="zh-TW" dirty="0" smtClean="0"/>
                  <a:t> be the last r symbols of T.</a:t>
                </a:r>
                <a:endParaRPr lang="en-US" altLang="zh-TW" dirty="0"/>
              </a:p>
              <a:p>
                <a:r>
                  <a:rPr lang="en-US" altLang="zh-TW" dirty="0" smtClean="0"/>
                  <a:t>A simple solution is to pad (K-r) symbols at the end of u.</a:t>
                </a:r>
              </a:p>
              <a:p>
                <a:pPr marL="274320" lvl="1" indent="0">
                  <a:buNone/>
                </a:pPr>
                <a:endParaRPr lang="en-US" altLang="zh-TW" dirty="0" smtClean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92" t="-1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441" y="4342549"/>
            <a:ext cx="7015955" cy="18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62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Some example regular expressions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We study two extended regular expressions selected from Snort.</a:t>
            </a:r>
          </a:p>
          <a:p>
            <a:r>
              <a:rPr lang="en-US" altLang="zh-TW" dirty="0" smtClean="0"/>
              <a:t>It is possible to reduce the number of states in a G-NFA if we allow an edge to be labeled with multiple symbols.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96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Some example regular expressions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Two states m and n can be merged into one, if</a:t>
                </a:r>
              </a:p>
              <a:p>
                <a:pPr lvl="1"/>
                <a:r>
                  <a:rPr lang="en-US" altLang="zh-TW" dirty="0"/>
                  <a:t>b</a:t>
                </a:r>
                <a:r>
                  <a:rPr lang="en-US" altLang="zh-TW" dirty="0" smtClean="0"/>
                  <a:t>oth are final states or both are non-final states.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𝑅𝐸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𝑖𝑚𝑝𝑙𝑖𝑒𝑠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𝑅𝐸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𝑖𝑚𝑝𝑙𝑖𝑒𝑠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TW" b="0" dirty="0" smtClean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𝑖𝑚𝑝𝑙𝑖𝑒𝑠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𝐹𝑜𝑙𝑙𝑜𝑤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𝑅𝐸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92" t="-15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22" y="4172169"/>
            <a:ext cx="3324225" cy="1524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208" y="4412511"/>
            <a:ext cx="3215992" cy="1043315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4403774" y="4934168"/>
            <a:ext cx="361507" cy="445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2934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 example regular expressions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486400" y="2434855"/>
            <a:ext cx="33890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^ : match the beginning of the line.</a:t>
            </a:r>
          </a:p>
          <a:p>
            <a:r>
              <a:rPr lang="en-US" altLang="zh-TW" sz="1400" dirty="0" smtClean="0"/>
              <a:t>\s: white space</a:t>
            </a:r>
          </a:p>
          <a:p>
            <a:r>
              <a:rPr lang="en-US" altLang="zh-TW" sz="1400" dirty="0" smtClean="0"/>
              <a:t>\x3a: “:”</a:t>
            </a:r>
          </a:p>
          <a:p>
            <a:r>
              <a:rPr lang="en-US" altLang="zh-TW" sz="1400" dirty="0" smtClean="0"/>
              <a:t>\x3b: “;”</a:t>
            </a:r>
          </a:p>
          <a:p>
            <a:r>
              <a:rPr lang="en-US" altLang="zh-TW" sz="1400" dirty="0"/>
              <a:t>m</a:t>
            </a:r>
            <a:r>
              <a:rPr lang="en-US" altLang="zh-TW" sz="1400" dirty="0" smtClean="0"/>
              <a:t>: match all line break</a:t>
            </a:r>
          </a:p>
          <a:p>
            <a:r>
              <a:rPr lang="en-US" altLang="zh-TW" sz="1400" dirty="0" smtClean="0"/>
              <a:t>i: case insensitive </a:t>
            </a:r>
            <a:endParaRPr lang="zh-TW" altLang="en-US" sz="1400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685800" y="3819850"/>
            <a:ext cx="7772400" cy="3038150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Considering the case </a:t>
            </a:r>
            <a:r>
              <a:rPr lang="en-US" altLang="zh-TW" dirty="0"/>
              <a:t>of K </a:t>
            </a:r>
            <a:r>
              <a:rPr lang="en-US" altLang="zh-TW" dirty="0" smtClean="0"/>
              <a:t>=1, there </a:t>
            </a:r>
            <a:r>
              <a:rPr lang="en-US" altLang="zh-TW" dirty="0"/>
              <a:t>are 11 states in the reduced </a:t>
            </a:r>
            <a:r>
              <a:rPr lang="en-US" altLang="zh-TW" dirty="0" smtClean="0"/>
              <a:t>G-NFA and </a:t>
            </a:r>
            <a:r>
              <a:rPr lang="en-US" altLang="zh-TW" dirty="0"/>
              <a:t>the set of equivalence classes for input symbols </a:t>
            </a:r>
            <a:r>
              <a:rPr lang="en-US" altLang="zh-TW" dirty="0" smtClean="0"/>
              <a:t>are </a:t>
            </a:r>
            <a:r>
              <a:rPr lang="pt-BR" altLang="zh-TW" dirty="0" smtClean="0"/>
              <a:t>{[r,R], [c, C], [p, P], [t, T], [o, O], \s, \x3a, [;, \x3b], ~}. </a:t>
            </a:r>
          </a:p>
          <a:p>
            <a:r>
              <a:rPr lang="pt-BR" altLang="zh-TW" dirty="0" smtClean="0"/>
              <a:t>To </a:t>
            </a:r>
            <a:r>
              <a:rPr lang="en-US" altLang="zh-TW" dirty="0" smtClean="0"/>
              <a:t>implement </a:t>
            </a:r>
            <a:r>
              <a:rPr lang="en-US" altLang="zh-TW" dirty="0"/>
              <a:t>option m, we reset the G-NFA whenever </a:t>
            </a:r>
            <a:r>
              <a:rPr lang="en-US" altLang="zh-TW" dirty="0" smtClean="0"/>
              <a:t>a new line </a:t>
            </a:r>
            <a:r>
              <a:rPr lang="en-US" altLang="zh-TW" dirty="0"/>
              <a:t>symbol is encountered. </a:t>
            </a:r>
            <a:endParaRPr lang="en-US" altLang="zh-TW" dirty="0" smtClean="0"/>
          </a:p>
          <a:p>
            <a:r>
              <a:rPr lang="en-US" altLang="zh-TW" dirty="0" smtClean="0"/>
              <a:t>Note </a:t>
            </a:r>
            <a:r>
              <a:rPr lang="en-US" altLang="zh-TW" dirty="0"/>
              <a:t>that there is at most one active state </a:t>
            </a:r>
            <a:r>
              <a:rPr lang="en-US" altLang="zh-TW" dirty="0" smtClean="0"/>
              <a:t>at any </a:t>
            </a:r>
            <a:r>
              <a:rPr lang="en-US" altLang="zh-TW" dirty="0"/>
              <a:t>moment, and therefore, the bitwise OR logic can </a:t>
            </a:r>
            <a:r>
              <a:rPr lang="en-US" altLang="zh-TW" dirty="0" smtClean="0"/>
              <a:t>be removed</a:t>
            </a:r>
            <a:r>
              <a:rPr lang="en-US" altLang="zh-TW" dirty="0"/>
              <a:t>. Also, there is only one final state, </a:t>
            </a:r>
            <a:r>
              <a:rPr lang="en-US" altLang="zh-TW" dirty="0" smtClean="0"/>
              <a:t>which means </a:t>
            </a:r>
            <a:r>
              <a:rPr lang="en-US" altLang="zh-TW" dirty="0"/>
              <a:t>that the Last bitmap is not needed. </a:t>
            </a:r>
            <a:endParaRPr lang="en-US" altLang="zh-TW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1" y="2628365"/>
            <a:ext cx="5217869" cy="4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708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 example regular expressions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486400" y="2434855"/>
            <a:ext cx="33890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/>
              <a:t>^ : match the beginning of the line.</a:t>
            </a:r>
          </a:p>
          <a:p>
            <a:r>
              <a:rPr lang="en-US" altLang="zh-TW" sz="1400" dirty="0" smtClean="0"/>
              <a:t>\s: white space</a:t>
            </a:r>
          </a:p>
          <a:p>
            <a:r>
              <a:rPr lang="en-US" altLang="zh-TW" sz="1400" dirty="0" smtClean="0"/>
              <a:t>\x3a: “:”</a:t>
            </a:r>
          </a:p>
          <a:p>
            <a:r>
              <a:rPr lang="en-US" altLang="zh-TW" sz="1400" dirty="0" smtClean="0"/>
              <a:t>\x3b: “;”</a:t>
            </a:r>
          </a:p>
          <a:p>
            <a:r>
              <a:rPr lang="en-US" altLang="zh-TW" sz="1400" dirty="0"/>
              <a:t>m</a:t>
            </a:r>
            <a:r>
              <a:rPr lang="en-US" altLang="zh-TW" sz="1400" dirty="0" smtClean="0"/>
              <a:t>: match all line break</a:t>
            </a:r>
          </a:p>
          <a:p>
            <a:r>
              <a:rPr lang="en-US" altLang="zh-TW" sz="1400" dirty="0" smtClean="0"/>
              <a:t>i: case insensitive </a:t>
            </a:r>
            <a:endParaRPr lang="zh-TW" altLang="en-US" sz="1400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685800" y="3819850"/>
            <a:ext cx="7772400" cy="303815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Hardware resources </a:t>
            </a:r>
            <a:r>
              <a:rPr lang="en-US" altLang="zh-TW" dirty="0"/>
              <a:t>used in the implementation are two </a:t>
            </a:r>
            <a:r>
              <a:rPr lang="en-US" altLang="zh-TW" dirty="0" smtClean="0"/>
              <a:t>slices, three </a:t>
            </a:r>
            <a:r>
              <a:rPr lang="en-US" altLang="zh-TW" dirty="0"/>
              <a:t>slice flip flops, four (input) LUTs, and one </a:t>
            </a:r>
            <a:r>
              <a:rPr lang="en-US" altLang="zh-TW" dirty="0" smtClean="0"/>
              <a:t>BRAM. The </a:t>
            </a:r>
            <a:r>
              <a:rPr lang="en-US" altLang="zh-TW" dirty="0"/>
              <a:t>NFA constructed with the approach proposed </a:t>
            </a:r>
            <a:r>
              <a:rPr lang="en-US" altLang="zh-TW" dirty="0" smtClean="0"/>
              <a:t>in [15</a:t>
            </a:r>
            <a:r>
              <a:rPr lang="en-US" altLang="zh-TW" dirty="0"/>
              <a:t>] uses 20 slices, four slice flip flops, and 36 LUTs. </a:t>
            </a:r>
            <a:endParaRPr lang="en-US" altLang="zh-TW" dirty="0" smtClean="0"/>
          </a:p>
          <a:p>
            <a:r>
              <a:rPr lang="en-US" altLang="zh-TW" dirty="0" smtClean="0"/>
              <a:t>For</a:t>
            </a:r>
            <a:r>
              <a:rPr lang="en-US" altLang="zh-TW" dirty="0"/>
              <a:t> </a:t>
            </a:r>
            <a:r>
              <a:rPr lang="en-US" altLang="zh-TW" dirty="0" smtClean="0"/>
              <a:t>K=4, there are 22 equivalence classes for all the 4-symbols. We used 14 slices, 16 slice flip flops, 25 LUTs, and four BRAMs in the implementation.</a:t>
            </a:r>
            <a:endParaRPr lang="zh-TW" altLang="en-US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1" y="2628365"/>
            <a:ext cx="5217869" cy="49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02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 example regular expressions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The symbol </a:t>
            </a:r>
            <a:r>
              <a:rPr lang="en-US" altLang="zh-TW" dirty="0" smtClean="0"/>
              <a:t>[^\s] </a:t>
            </a:r>
            <a:r>
              <a:rPr lang="en-US" altLang="zh-TW" dirty="0"/>
              <a:t>represents </a:t>
            </a:r>
            <a:r>
              <a:rPr lang="en-US" altLang="zh-TW" dirty="0" smtClean="0"/>
              <a:t>any symbol</a:t>
            </a:r>
            <a:r>
              <a:rPr lang="en-US" altLang="zh-TW" dirty="0"/>
              <a:t>, which is not white space</a:t>
            </a:r>
            <a:r>
              <a:rPr lang="en-US" altLang="zh-TW" dirty="0" smtClean="0"/>
              <a:t>.</a:t>
            </a:r>
          </a:p>
          <a:p>
            <a:r>
              <a:rPr lang="en-US" altLang="zh-TW" dirty="0"/>
              <a:t>The option s means that the dot </a:t>
            </a:r>
            <a:r>
              <a:rPr lang="en-US" altLang="zh-TW" dirty="0" err="1" smtClean="0"/>
              <a:t>metacharacter</a:t>
            </a:r>
            <a:r>
              <a:rPr lang="en-US" altLang="zh-TW" dirty="0" smtClean="0"/>
              <a:t> includes </a:t>
            </a:r>
            <a:r>
              <a:rPr lang="en-US" altLang="zh-TW" dirty="0"/>
              <a:t>newline</a:t>
            </a:r>
            <a:endParaRPr lang="en-US" altLang="zh-TW" dirty="0" smtClean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97" y="2324543"/>
            <a:ext cx="6108405" cy="3319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902" y="2326738"/>
            <a:ext cx="2410423" cy="3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54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 example regular expressions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 clock rates for our proposed </a:t>
            </a:r>
            <a:r>
              <a:rPr lang="en-US" altLang="zh-TW" dirty="0"/>
              <a:t>architectures </a:t>
            </a:r>
            <a:r>
              <a:rPr lang="en-US" altLang="zh-TW" dirty="0" smtClean="0"/>
              <a:t>are slightly </a:t>
            </a:r>
            <a:r>
              <a:rPr lang="en-US" altLang="zh-TW" dirty="0"/>
              <a:t>larger than that for the logic-based design </a:t>
            </a:r>
            <a:r>
              <a:rPr lang="en-US" altLang="zh-TW" dirty="0" smtClean="0"/>
              <a:t>proposed in </a:t>
            </a:r>
            <a:r>
              <a:rPr lang="en-US" altLang="zh-TW" dirty="0"/>
              <a:t>[15]. We achieved more than 4 </a:t>
            </a:r>
            <a:r>
              <a:rPr lang="en-US" altLang="zh-TW" dirty="0" err="1"/>
              <a:t>Gbps</a:t>
            </a:r>
            <a:r>
              <a:rPr lang="en-US" altLang="zh-TW" dirty="0"/>
              <a:t> throughput for </a:t>
            </a:r>
            <a:r>
              <a:rPr lang="en-US" altLang="zh-TW" dirty="0" smtClean="0"/>
              <a:t>both examples </a:t>
            </a:r>
            <a:r>
              <a:rPr lang="en-US" altLang="zh-TW" dirty="0"/>
              <a:t>with </a:t>
            </a:r>
            <a:r>
              <a:rPr lang="en-US" altLang="zh-TW" dirty="0" smtClean="0"/>
              <a:t>K=4.</a:t>
            </a:r>
          </a:p>
          <a:p>
            <a:r>
              <a:rPr lang="en-US" altLang="zh-TW" dirty="0" smtClean="0"/>
              <a:t>With </a:t>
            </a:r>
            <a:r>
              <a:rPr lang="en-US" altLang="zh-TW" dirty="0"/>
              <a:t>some manipulations, it </a:t>
            </a:r>
            <a:r>
              <a:rPr lang="en-US" altLang="zh-TW" dirty="0" smtClean="0"/>
              <a:t>is possible </a:t>
            </a:r>
            <a:r>
              <a:rPr lang="en-US" altLang="zh-TW" dirty="0"/>
              <a:t>to reduce the required hardware resources. </a:t>
            </a:r>
            <a:r>
              <a:rPr lang="en-US" altLang="zh-TW" dirty="0" smtClean="0"/>
              <a:t>For example</a:t>
            </a:r>
            <a:r>
              <a:rPr lang="en-US" altLang="zh-TW" dirty="0"/>
              <a:t>, both the </a:t>
            </a:r>
            <a:r>
              <a:rPr lang="en-US" altLang="zh-TW" dirty="0" smtClean="0"/>
              <a:t>Follow(RE, x) and </a:t>
            </a:r>
            <a:r>
              <a:rPr lang="en-US" altLang="zh-TW" dirty="0"/>
              <a:t>the </a:t>
            </a:r>
            <a:r>
              <a:rPr lang="en-US" altLang="zh-TW" dirty="0" smtClean="0"/>
              <a:t>Enter(a) tables can </a:t>
            </a:r>
            <a:r>
              <a:rPr lang="en-US" altLang="zh-TW" dirty="0"/>
              <a:t>be compressed. </a:t>
            </a:r>
            <a:endParaRPr lang="en-US" altLang="zh-TW" dirty="0" smtClean="0"/>
          </a:p>
          <a:p>
            <a:r>
              <a:rPr lang="en-US" altLang="zh-TW" dirty="0" smtClean="0"/>
              <a:t>One can implement the bound special symbol {69} with a counter. By doing so, the number of states is reduced to </a:t>
            </a:r>
            <a:r>
              <a:rPr lang="en-US" altLang="zh-TW" dirty="0"/>
              <a:t>24. 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068567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 example regular expressions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Compared </a:t>
            </a:r>
            <a:r>
              <a:rPr lang="en-US" altLang="zh-TW" dirty="0"/>
              <a:t>with logic-based designs, our </a:t>
            </a:r>
            <a:r>
              <a:rPr lang="en-US" altLang="zh-TW" dirty="0" smtClean="0"/>
              <a:t>proposed architectures </a:t>
            </a:r>
            <a:r>
              <a:rPr lang="en-US" altLang="zh-TW" dirty="0"/>
              <a:t>require additional memory but less </a:t>
            </a:r>
            <a:r>
              <a:rPr lang="en-US" altLang="zh-TW" dirty="0" smtClean="0"/>
              <a:t>logic circuit.</a:t>
            </a:r>
          </a:p>
          <a:p>
            <a:r>
              <a:rPr lang="en-US" altLang="zh-TW" dirty="0" smtClean="0"/>
              <a:t>One </a:t>
            </a:r>
            <a:r>
              <a:rPr lang="en-US" altLang="zh-TW" dirty="0"/>
              <a:t>major advantage of our proposed </a:t>
            </a:r>
            <a:r>
              <a:rPr lang="en-US" altLang="zh-TW" dirty="0" smtClean="0"/>
              <a:t>architectures is </a:t>
            </a:r>
            <a:r>
              <a:rPr lang="en-US" altLang="zh-TW" dirty="0"/>
              <a:t>that they can process data that arrives in small </a:t>
            </a:r>
            <a:r>
              <a:rPr lang="en-US" altLang="zh-TW" dirty="0" smtClean="0"/>
              <a:t>segments, such </a:t>
            </a:r>
            <a:r>
              <a:rPr lang="en-US" altLang="zh-TW" dirty="0"/>
              <a:t>as packets while logic-based designs cannot.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153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4922874" y="4248642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392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4369981" y="4240200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24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4369981" y="4240200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60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Shift-OR </a:t>
            </a:r>
            <a:r>
              <a:rPr lang="en-US" altLang="zh-TW" dirty="0"/>
              <a:t>approach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initial state is 11111</a:t>
            </a:r>
          </a:p>
          <a:p>
            <a:endParaRPr lang="en-US" altLang="zh-TW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169043" y="3876123"/>
          <a:ext cx="274851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703"/>
                <a:gridCol w="549703"/>
                <a:gridCol w="549703"/>
                <a:gridCol w="549703"/>
                <a:gridCol w="54970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0</a:t>
                      </a:r>
                      <a:endParaRPr lang="zh-TW" alt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45019" y="3840090"/>
            <a:ext cx="824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 smtClean="0"/>
              <a:t>State</a:t>
            </a:r>
            <a:endParaRPr lang="zh-TW" altLang="en-US" sz="200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4369981" y="4240200"/>
          <a:ext cx="5508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  <a:gridCol w="55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4922874" y="2916446"/>
            <a:ext cx="0" cy="2647507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80075" y="48103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text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74740" y="5207146"/>
            <a:ext cx="1670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T[a] = 11010</a:t>
            </a:r>
          </a:p>
          <a:p>
            <a:r>
              <a:rPr lang="en-US" altLang="zh-TW" dirty="0" smtClean="0"/>
              <a:t>T[b] = 10101</a:t>
            </a:r>
          </a:p>
          <a:p>
            <a:r>
              <a:rPr lang="en-US" altLang="zh-TW" dirty="0" smtClean="0"/>
              <a:t>T[c] = 01111</a:t>
            </a:r>
          </a:p>
          <a:p>
            <a:r>
              <a:rPr lang="en-US" altLang="zh-TW" dirty="0" smtClean="0"/>
              <a:t>T[d] = 11111</a:t>
            </a:r>
            <a:endParaRPr lang="zh-TW" altLang="en-US" dirty="0"/>
          </a:p>
        </p:txBody>
      </p:sp>
      <p:sp>
        <p:nvSpPr>
          <p:cNvPr id="7" name="向左箭號 6"/>
          <p:cNvSpPr/>
          <p:nvPr/>
        </p:nvSpPr>
        <p:spPr>
          <a:xfrm>
            <a:off x="2356450" y="5207146"/>
            <a:ext cx="382772" cy="2795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165277" y="3378425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/>
              <a:t>1    1   0    1    0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122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刻字型">
  <a:themeElements>
    <a:clrScheme name="木刻字型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刻字型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刻字型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TC103090434[[fn=木頭類型]]</Template>
  <TotalTime>15286</TotalTime>
  <Words>2852</Words>
  <Application>Microsoft Office PowerPoint</Application>
  <PresentationFormat>如螢幕大小 (4:3)</PresentationFormat>
  <Paragraphs>603</Paragraphs>
  <Slides>57</Slides>
  <Notes>31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67" baseType="lpstr">
      <vt:lpstr>Rockwell</vt:lpstr>
      <vt:lpstr>Rockwell Condensed</vt:lpstr>
      <vt:lpstr>微軟正黑體</vt:lpstr>
      <vt:lpstr>新細明體</vt:lpstr>
      <vt:lpstr>標楷體</vt:lpstr>
      <vt:lpstr>Arial</vt:lpstr>
      <vt:lpstr>Calibri</vt:lpstr>
      <vt:lpstr>Cambria Math</vt:lpstr>
      <vt:lpstr>Wingdings</vt:lpstr>
      <vt:lpstr>木刻字型</vt:lpstr>
      <vt:lpstr>Hardware Architecture for High-Performance Regular Expression Matching</vt:lpstr>
      <vt:lpstr>background</vt:lpstr>
      <vt:lpstr>background</vt:lpstr>
      <vt:lpstr>introduction</vt:lpstr>
      <vt:lpstr>Shift-OR approach</vt:lpstr>
      <vt:lpstr>Shift-OR approach</vt:lpstr>
      <vt:lpstr>Shift-OR approach</vt:lpstr>
      <vt:lpstr>Shift-OR approach</vt:lpstr>
      <vt:lpstr>Shift-OR approach</vt:lpstr>
      <vt:lpstr>Shift-OR approach</vt:lpstr>
      <vt:lpstr>Shift-OR approach</vt:lpstr>
      <vt:lpstr>Shift-OR approach</vt:lpstr>
      <vt:lpstr>Shift-OR approach</vt:lpstr>
      <vt:lpstr>Shift-OR approach</vt:lpstr>
      <vt:lpstr>Shift-OR approach</vt:lpstr>
      <vt:lpstr>Shift-OR approach</vt:lpstr>
      <vt:lpstr>Shift-OR approach</vt:lpstr>
      <vt:lpstr>Shift-OR approach</vt:lpstr>
      <vt:lpstr>Shift-OR approach</vt:lpstr>
      <vt:lpstr>Shift-OR approach</vt:lpstr>
      <vt:lpstr>Glushkov-nfa</vt:lpstr>
      <vt:lpstr>Glushkov-nfa</vt:lpstr>
      <vt:lpstr>Glushkov-nfa</vt:lpstr>
      <vt:lpstr>Glushkov-nfa</vt:lpstr>
      <vt:lpstr>Glushkov-nfa</vt:lpstr>
      <vt:lpstr>Glushkov-nfa</vt:lpstr>
      <vt:lpstr>Glushkov-nfa</vt:lpstr>
      <vt:lpstr>Glushkov-nfa</vt:lpstr>
      <vt:lpstr>Glushkov-nfa</vt:lpstr>
      <vt:lpstr>Glushkov-nfa</vt:lpstr>
      <vt:lpstr>Glushkov-nfa</vt:lpstr>
      <vt:lpstr>Glushkov-nfa</vt:lpstr>
      <vt:lpstr>Glushkov-nfa</vt:lpstr>
      <vt:lpstr>Glushkov-nfa</vt:lpstr>
      <vt:lpstr>A bitmap-based architecture </vt:lpstr>
      <vt:lpstr>A bitmap-based architecture </vt:lpstr>
      <vt:lpstr>A bitmap-based architecture </vt:lpstr>
      <vt:lpstr>A bitmap-based architecture </vt:lpstr>
      <vt:lpstr>A bitmap-based architecture </vt:lpstr>
      <vt:lpstr>A High-performance bitmap-based architecture</vt:lpstr>
      <vt:lpstr>A High-performance bitmap-based architecture</vt:lpstr>
      <vt:lpstr>A High-performance bitmap-based architecture</vt:lpstr>
      <vt:lpstr>A High-performance bitmap-based architecture</vt:lpstr>
      <vt:lpstr>A High-performance bitmap-based architecture</vt:lpstr>
      <vt:lpstr>A High-performance bitmap-based architecture</vt:lpstr>
      <vt:lpstr>A High-performance bitmap-based architecture</vt:lpstr>
      <vt:lpstr>A High-performance bitmap-based architecture</vt:lpstr>
      <vt:lpstr>A High-performance bitmap-based architecture</vt:lpstr>
      <vt:lpstr>A High-performance bitmap-based architecture</vt:lpstr>
      <vt:lpstr>A High-performance bitmap-based architecture</vt:lpstr>
      <vt:lpstr>Some example regular expressions</vt:lpstr>
      <vt:lpstr>Some example regular expressions</vt:lpstr>
      <vt:lpstr>Some example regular expressions</vt:lpstr>
      <vt:lpstr>Some example regular expressions</vt:lpstr>
      <vt:lpstr>Some example regular expressions</vt:lpstr>
      <vt:lpstr>Some example regular expressions</vt:lpstr>
      <vt:lpstr>Some example regular expressions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Marco</dc:creator>
  <cp:lastModifiedBy>marco</cp:lastModifiedBy>
  <cp:revision>645</cp:revision>
  <dcterms:created xsi:type="dcterms:W3CDTF">2013-05-18T09:00:17Z</dcterms:created>
  <dcterms:modified xsi:type="dcterms:W3CDTF">2013-09-24T07:35:37Z</dcterms:modified>
</cp:coreProperties>
</file>